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8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956" autoAdjust="0"/>
  </p:normalViewPr>
  <p:slideViewPr>
    <p:cSldViewPr>
      <p:cViewPr>
        <p:scale>
          <a:sx n="100" d="100"/>
          <a:sy n="100" d="100"/>
        </p:scale>
        <p:origin x="774" y="9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ophia\Desktop\&#22871;&#21033;&#27604;&#3661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ophia\Desktop\&#22871;&#21033;&#27604;&#3661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ophia\Desktop\&#22871;&#21033;&#27604;&#3661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zh-TW"/>
  <c:chart>
    <c:plotArea>
      <c:layout/>
      <c:lineChart>
        <c:grouping val="standard"/>
        <c:ser>
          <c:idx val="1"/>
          <c:order val="0"/>
          <c:tx>
            <c:v>7400 成交價</c:v>
          </c:tx>
          <c:marker>
            <c:symbol val="none"/>
          </c:marker>
          <c:cat>
            <c:numRef>
              <c:f>Sheet2!$D$9890:$D$10100</c:f>
              <c:numCache>
                <c:formatCode>[$-409]h:mm:ss\ AM/PM;@</c:formatCode>
                <c:ptCount val="211"/>
                <c:pt idx="0">
                  <c:v>0.40738715277777782</c:v>
                </c:pt>
                <c:pt idx="1">
                  <c:v>0.40738715277777782</c:v>
                </c:pt>
                <c:pt idx="2">
                  <c:v>0.40738715277777782</c:v>
                </c:pt>
                <c:pt idx="3">
                  <c:v>0.40738715277777782</c:v>
                </c:pt>
                <c:pt idx="4">
                  <c:v>0.40747395833333333</c:v>
                </c:pt>
                <c:pt idx="5">
                  <c:v>0.40763888888888888</c:v>
                </c:pt>
                <c:pt idx="6">
                  <c:v>0.40774305555555529</c:v>
                </c:pt>
                <c:pt idx="7">
                  <c:v>0.40806712962962982</c:v>
                </c:pt>
                <c:pt idx="8">
                  <c:v>0.40806712962962982</c:v>
                </c:pt>
                <c:pt idx="9">
                  <c:v>0.40808159722222437</c:v>
                </c:pt>
                <c:pt idx="10">
                  <c:v>0.40811631944444687</c:v>
                </c:pt>
                <c:pt idx="11">
                  <c:v>0.40811631944444687</c:v>
                </c:pt>
                <c:pt idx="12">
                  <c:v>0.40812210648148151</c:v>
                </c:pt>
                <c:pt idx="13">
                  <c:v>0.40813946759259262</c:v>
                </c:pt>
                <c:pt idx="14">
                  <c:v>0.40817129629629628</c:v>
                </c:pt>
                <c:pt idx="15">
                  <c:v>0.40820023148148149</c:v>
                </c:pt>
                <c:pt idx="16">
                  <c:v>0.40822337962963118</c:v>
                </c:pt>
                <c:pt idx="17">
                  <c:v>0.40830150462963088</c:v>
                </c:pt>
                <c:pt idx="18">
                  <c:v>0.40842013888889039</c:v>
                </c:pt>
                <c:pt idx="19">
                  <c:v>0.40877025462962968</c:v>
                </c:pt>
                <c:pt idx="20">
                  <c:v>0.40887152777777946</c:v>
                </c:pt>
                <c:pt idx="21">
                  <c:v>0.40901620370370523</c:v>
                </c:pt>
                <c:pt idx="22">
                  <c:v>0.40926793981481652</c:v>
                </c:pt>
                <c:pt idx="23">
                  <c:v>0.4093460648148175</c:v>
                </c:pt>
                <c:pt idx="24">
                  <c:v>0.4094010416666668</c:v>
                </c:pt>
                <c:pt idx="25">
                  <c:v>0.40955439814814831</c:v>
                </c:pt>
                <c:pt idx="26">
                  <c:v>0.40965277777777975</c:v>
                </c:pt>
                <c:pt idx="27">
                  <c:v>0.40968460648148147</c:v>
                </c:pt>
                <c:pt idx="28">
                  <c:v>0.40972800925926223</c:v>
                </c:pt>
                <c:pt idx="29">
                  <c:v>0.40997106481481715</c:v>
                </c:pt>
                <c:pt idx="30">
                  <c:v>0.41009548611111074</c:v>
                </c:pt>
                <c:pt idx="31">
                  <c:v>0.41012442129629773</c:v>
                </c:pt>
                <c:pt idx="32">
                  <c:v>0.41012442129629773</c:v>
                </c:pt>
                <c:pt idx="33">
                  <c:v>0.41014467592592763</c:v>
                </c:pt>
                <c:pt idx="34">
                  <c:v>0.41020833333333334</c:v>
                </c:pt>
                <c:pt idx="35">
                  <c:v>0.41021412037037036</c:v>
                </c:pt>
                <c:pt idx="36">
                  <c:v>0.41027488425926223</c:v>
                </c:pt>
                <c:pt idx="37">
                  <c:v>0.41028935185185317</c:v>
                </c:pt>
                <c:pt idx="38">
                  <c:v>0.41031828703703943</c:v>
                </c:pt>
                <c:pt idx="39">
                  <c:v>0.41035879629629785</c:v>
                </c:pt>
                <c:pt idx="40">
                  <c:v>0.41038773148148283</c:v>
                </c:pt>
                <c:pt idx="41">
                  <c:v>0.41038773148148283</c:v>
                </c:pt>
                <c:pt idx="42">
                  <c:v>0.4109664351851865</c:v>
                </c:pt>
                <c:pt idx="43">
                  <c:v>0.4109664351851865</c:v>
                </c:pt>
                <c:pt idx="44">
                  <c:v>0.4109664351851865</c:v>
                </c:pt>
                <c:pt idx="45">
                  <c:v>0.4109664351851865</c:v>
                </c:pt>
                <c:pt idx="46">
                  <c:v>0.4109664351851865</c:v>
                </c:pt>
                <c:pt idx="47">
                  <c:v>0.4109664351851865</c:v>
                </c:pt>
                <c:pt idx="48">
                  <c:v>0.4109664351851865</c:v>
                </c:pt>
                <c:pt idx="49">
                  <c:v>0.41125</c:v>
                </c:pt>
                <c:pt idx="50">
                  <c:v>0.41125</c:v>
                </c:pt>
                <c:pt idx="51">
                  <c:v>0.41129340277777776</c:v>
                </c:pt>
                <c:pt idx="52">
                  <c:v>0.41135416666666841</c:v>
                </c:pt>
                <c:pt idx="53">
                  <c:v>0.41153645833333324</c:v>
                </c:pt>
                <c:pt idx="54">
                  <c:v>0.41161458333333484</c:v>
                </c:pt>
                <c:pt idx="55">
                  <c:v>0.41161458333333484</c:v>
                </c:pt>
                <c:pt idx="56">
                  <c:v>0.41179976851851829</c:v>
                </c:pt>
                <c:pt idx="57">
                  <c:v>0.41205150462962981</c:v>
                </c:pt>
                <c:pt idx="58">
                  <c:v>0.41233796296296538</c:v>
                </c:pt>
                <c:pt idx="59">
                  <c:v>0.4123813657407438</c:v>
                </c:pt>
                <c:pt idx="60">
                  <c:v>0.41241898148148387</c:v>
                </c:pt>
                <c:pt idx="61">
                  <c:v>0.41250289351851882</c:v>
                </c:pt>
                <c:pt idx="62">
                  <c:v>0.41259548611111113</c:v>
                </c:pt>
                <c:pt idx="63">
                  <c:v>0.41259548611111113</c:v>
                </c:pt>
                <c:pt idx="64">
                  <c:v>0.41271122685185185</c:v>
                </c:pt>
                <c:pt idx="65">
                  <c:v>0.41274594907407408</c:v>
                </c:pt>
                <c:pt idx="66">
                  <c:v>0.41279803240740726</c:v>
                </c:pt>
                <c:pt idx="67">
                  <c:v>0.41287615740740907</c:v>
                </c:pt>
                <c:pt idx="68">
                  <c:v>0.41316261574074264</c:v>
                </c:pt>
                <c:pt idx="69">
                  <c:v>0.41319155092592574</c:v>
                </c:pt>
                <c:pt idx="70">
                  <c:v>0.41325810185185347</c:v>
                </c:pt>
                <c:pt idx="71">
                  <c:v>0.41338541666666817</c:v>
                </c:pt>
                <c:pt idx="72">
                  <c:v>0.41339988425926194</c:v>
                </c:pt>
                <c:pt idx="73">
                  <c:v>0.41342303240740735</c:v>
                </c:pt>
                <c:pt idx="74">
                  <c:v>0.41348668981481884</c:v>
                </c:pt>
                <c:pt idx="75">
                  <c:v>0.41349537037037037</c:v>
                </c:pt>
                <c:pt idx="76">
                  <c:v>0.41350115740740739</c:v>
                </c:pt>
                <c:pt idx="77">
                  <c:v>0.41356192129629632</c:v>
                </c:pt>
                <c:pt idx="78">
                  <c:v>0.4135850694444474</c:v>
                </c:pt>
                <c:pt idx="79">
                  <c:v>0.41385995370370382</c:v>
                </c:pt>
                <c:pt idx="80">
                  <c:v>0.41446180555555706</c:v>
                </c:pt>
                <c:pt idx="81">
                  <c:v>0.41446180555555706</c:v>
                </c:pt>
                <c:pt idx="82">
                  <c:v>0.41446180555555706</c:v>
                </c:pt>
                <c:pt idx="83">
                  <c:v>0.41446180555555706</c:v>
                </c:pt>
                <c:pt idx="84">
                  <c:v>0.41446180555555706</c:v>
                </c:pt>
                <c:pt idx="85">
                  <c:v>0.41446180555555706</c:v>
                </c:pt>
                <c:pt idx="86">
                  <c:v>0.41447337962963193</c:v>
                </c:pt>
                <c:pt idx="87">
                  <c:v>0.41450810185185427</c:v>
                </c:pt>
                <c:pt idx="88">
                  <c:v>0.41472800925926229</c:v>
                </c:pt>
                <c:pt idx="89">
                  <c:v>0.41493634259259254</c:v>
                </c:pt>
                <c:pt idx="90">
                  <c:v>0.41509259259259257</c:v>
                </c:pt>
                <c:pt idx="91">
                  <c:v>0.41509259259259257</c:v>
                </c:pt>
                <c:pt idx="92">
                  <c:v>0.4152633101851852</c:v>
                </c:pt>
                <c:pt idx="93">
                  <c:v>0.41535879629629796</c:v>
                </c:pt>
                <c:pt idx="94">
                  <c:v>0.41573206018518521</c:v>
                </c:pt>
                <c:pt idx="95">
                  <c:v>0.41609953703703706</c:v>
                </c:pt>
                <c:pt idx="96">
                  <c:v>0.41626157407407438</c:v>
                </c:pt>
                <c:pt idx="97">
                  <c:v>0.41636863425926229</c:v>
                </c:pt>
                <c:pt idx="98">
                  <c:v>0.41659143518518515</c:v>
                </c:pt>
                <c:pt idx="99">
                  <c:v>0.41699363425926073</c:v>
                </c:pt>
                <c:pt idx="100">
                  <c:v>0.41701967592592804</c:v>
                </c:pt>
                <c:pt idx="101">
                  <c:v>0.41716145833333329</c:v>
                </c:pt>
                <c:pt idx="102">
                  <c:v>0.41719328703703701</c:v>
                </c:pt>
                <c:pt idx="103">
                  <c:v>0.41735532407407488</c:v>
                </c:pt>
                <c:pt idx="104">
                  <c:v>0.41745949074074223</c:v>
                </c:pt>
                <c:pt idx="105">
                  <c:v>0.41760127314814832</c:v>
                </c:pt>
                <c:pt idx="106">
                  <c:v>0.4177604166666668</c:v>
                </c:pt>
                <c:pt idx="107">
                  <c:v>0.41780960648148152</c:v>
                </c:pt>
                <c:pt idx="108">
                  <c:v>0.41796875000000133</c:v>
                </c:pt>
                <c:pt idx="109">
                  <c:v>0.41798321759259288</c:v>
                </c:pt>
                <c:pt idx="110">
                  <c:v>0.41805555555555557</c:v>
                </c:pt>
                <c:pt idx="111">
                  <c:v>0.41808449074074344</c:v>
                </c:pt>
                <c:pt idx="112">
                  <c:v>0.41812789351851848</c:v>
                </c:pt>
                <c:pt idx="113">
                  <c:v>0.41817997685185426</c:v>
                </c:pt>
                <c:pt idx="114">
                  <c:v>0.41818287037037277</c:v>
                </c:pt>
                <c:pt idx="115">
                  <c:v>0.41826099537037242</c:v>
                </c:pt>
                <c:pt idx="116">
                  <c:v>0.41826678240740872</c:v>
                </c:pt>
                <c:pt idx="117">
                  <c:v>0.41827835648148143</c:v>
                </c:pt>
                <c:pt idx="118">
                  <c:v>0.41828703703703707</c:v>
                </c:pt>
                <c:pt idx="119">
                  <c:v>0.41828703703703707</c:v>
                </c:pt>
                <c:pt idx="120">
                  <c:v>0.41830729166666841</c:v>
                </c:pt>
                <c:pt idx="121">
                  <c:v>0.41856192129629632</c:v>
                </c:pt>
                <c:pt idx="122">
                  <c:v>0.41866030092592632</c:v>
                </c:pt>
                <c:pt idx="123">
                  <c:v>0.41903067129629784</c:v>
                </c:pt>
                <c:pt idx="124">
                  <c:v>0.41909143518518516</c:v>
                </c:pt>
                <c:pt idx="125">
                  <c:v>0.41939525462962962</c:v>
                </c:pt>
                <c:pt idx="126">
                  <c:v>0.41942997685185479</c:v>
                </c:pt>
                <c:pt idx="127">
                  <c:v>0.41949363425926073</c:v>
                </c:pt>
                <c:pt idx="128">
                  <c:v>0.41989583333333336</c:v>
                </c:pt>
                <c:pt idx="129">
                  <c:v>0.41993923611111073</c:v>
                </c:pt>
                <c:pt idx="130">
                  <c:v>0.42001157407407574</c:v>
                </c:pt>
                <c:pt idx="131">
                  <c:v>0.42002314814814817</c:v>
                </c:pt>
                <c:pt idx="132">
                  <c:v>0.42011284722222414</c:v>
                </c:pt>
                <c:pt idx="133">
                  <c:v>0.42021701388888932</c:v>
                </c:pt>
                <c:pt idx="134">
                  <c:v>0.42025173611110977</c:v>
                </c:pt>
                <c:pt idx="135">
                  <c:v>0.42076099537037276</c:v>
                </c:pt>
                <c:pt idx="136">
                  <c:v>0.4214525462962963</c:v>
                </c:pt>
                <c:pt idx="137">
                  <c:v>0.4214525462962963</c:v>
                </c:pt>
                <c:pt idx="138">
                  <c:v>0.4214525462962963</c:v>
                </c:pt>
                <c:pt idx="139">
                  <c:v>0.4214525462962963</c:v>
                </c:pt>
                <c:pt idx="140">
                  <c:v>0.4214525462962963</c:v>
                </c:pt>
                <c:pt idx="141">
                  <c:v>0.4214525462962963</c:v>
                </c:pt>
                <c:pt idx="142">
                  <c:v>0.42147280092592837</c:v>
                </c:pt>
                <c:pt idx="143">
                  <c:v>0.42150462962963164</c:v>
                </c:pt>
                <c:pt idx="144">
                  <c:v>0.42171585648148124</c:v>
                </c:pt>
                <c:pt idx="145">
                  <c:v>0.42173032407407418</c:v>
                </c:pt>
                <c:pt idx="146">
                  <c:v>0.42180555555555582</c:v>
                </c:pt>
                <c:pt idx="147">
                  <c:v>0.42182002314815048</c:v>
                </c:pt>
                <c:pt idx="148">
                  <c:v>0.42182002314815048</c:v>
                </c:pt>
                <c:pt idx="149">
                  <c:v>0.42188946759259505</c:v>
                </c:pt>
                <c:pt idx="150">
                  <c:v>0.42188946759259505</c:v>
                </c:pt>
                <c:pt idx="151">
                  <c:v>0.42188946759259505</c:v>
                </c:pt>
                <c:pt idx="152">
                  <c:v>0.42188946759259505</c:v>
                </c:pt>
                <c:pt idx="153">
                  <c:v>0.42212094907407643</c:v>
                </c:pt>
                <c:pt idx="154">
                  <c:v>0.42223379629629626</c:v>
                </c:pt>
                <c:pt idx="155">
                  <c:v>0.42225405092592583</c:v>
                </c:pt>
                <c:pt idx="156">
                  <c:v>0.42226851851851849</c:v>
                </c:pt>
                <c:pt idx="157">
                  <c:v>0.42243344907407432</c:v>
                </c:pt>
                <c:pt idx="158">
                  <c:v>0.42246238425926236</c:v>
                </c:pt>
                <c:pt idx="159">
                  <c:v>0.42246817129629866</c:v>
                </c:pt>
                <c:pt idx="160">
                  <c:v>0.42247395833333334</c:v>
                </c:pt>
                <c:pt idx="161">
                  <c:v>0.42248263888889126</c:v>
                </c:pt>
                <c:pt idx="162">
                  <c:v>0.42248842592592861</c:v>
                </c:pt>
                <c:pt idx="163">
                  <c:v>0.42249421296296463</c:v>
                </c:pt>
                <c:pt idx="164">
                  <c:v>0.42267361111111112</c:v>
                </c:pt>
                <c:pt idx="165">
                  <c:v>0.42276620370370382</c:v>
                </c:pt>
                <c:pt idx="166">
                  <c:v>0.42276620370370382</c:v>
                </c:pt>
                <c:pt idx="167">
                  <c:v>0.42282118055555706</c:v>
                </c:pt>
                <c:pt idx="168">
                  <c:v>0.42282407407407707</c:v>
                </c:pt>
                <c:pt idx="169">
                  <c:v>0.42289351851851853</c:v>
                </c:pt>
                <c:pt idx="170">
                  <c:v>0.42293402777777911</c:v>
                </c:pt>
                <c:pt idx="171">
                  <c:v>0.4231568287037038</c:v>
                </c:pt>
                <c:pt idx="172">
                  <c:v>0.42323206018518517</c:v>
                </c:pt>
                <c:pt idx="173">
                  <c:v>0.42346932870370368</c:v>
                </c:pt>
                <c:pt idx="174">
                  <c:v>0.42353009259259261</c:v>
                </c:pt>
                <c:pt idx="175">
                  <c:v>0.42353009259259261</c:v>
                </c:pt>
                <c:pt idx="176">
                  <c:v>0.42367476851851882</c:v>
                </c:pt>
                <c:pt idx="177">
                  <c:v>0.42373553240740724</c:v>
                </c:pt>
                <c:pt idx="178">
                  <c:v>0.42373553240740724</c:v>
                </c:pt>
                <c:pt idx="179">
                  <c:v>0.42373553240740724</c:v>
                </c:pt>
                <c:pt idx="180">
                  <c:v>0.42374131944444482</c:v>
                </c:pt>
                <c:pt idx="181">
                  <c:v>0.42376446759259412</c:v>
                </c:pt>
                <c:pt idx="182">
                  <c:v>0.42376446759259412</c:v>
                </c:pt>
                <c:pt idx="183">
                  <c:v>0.4238686342592623</c:v>
                </c:pt>
                <c:pt idx="184">
                  <c:v>0.42394386574074344</c:v>
                </c:pt>
                <c:pt idx="185">
                  <c:v>0.42420428240740748</c:v>
                </c:pt>
                <c:pt idx="186">
                  <c:v>0.42422743055555556</c:v>
                </c:pt>
                <c:pt idx="187">
                  <c:v>0.42423032407407407</c:v>
                </c:pt>
                <c:pt idx="188">
                  <c:v>0.42483506944444688</c:v>
                </c:pt>
                <c:pt idx="189">
                  <c:v>0.42483506944444688</c:v>
                </c:pt>
                <c:pt idx="190">
                  <c:v>0.42483506944444688</c:v>
                </c:pt>
                <c:pt idx="191">
                  <c:v>0.42483506944444688</c:v>
                </c:pt>
                <c:pt idx="192">
                  <c:v>0.42555555555555552</c:v>
                </c:pt>
                <c:pt idx="193">
                  <c:v>0.42555555555555552</c:v>
                </c:pt>
                <c:pt idx="194">
                  <c:v>0.42555555555555552</c:v>
                </c:pt>
                <c:pt idx="195">
                  <c:v>0.42559895833333333</c:v>
                </c:pt>
                <c:pt idx="196">
                  <c:v>0.42559895833333333</c:v>
                </c:pt>
                <c:pt idx="197">
                  <c:v>0.42579282407407432</c:v>
                </c:pt>
                <c:pt idx="198">
                  <c:v>0.42620370370370381</c:v>
                </c:pt>
                <c:pt idx="199">
                  <c:v>0.42634837962963268</c:v>
                </c:pt>
                <c:pt idx="200">
                  <c:v>0.42682002314815043</c:v>
                </c:pt>
                <c:pt idx="201">
                  <c:v>0.42683738425926165</c:v>
                </c:pt>
                <c:pt idx="202">
                  <c:v>0.42685474537037277</c:v>
                </c:pt>
                <c:pt idx="203">
                  <c:v>0.42719907407407431</c:v>
                </c:pt>
                <c:pt idx="204">
                  <c:v>0.4272106481481483</c:v>
                </c:pt>
                <c:pt idx="205">
                  <c:v>0.42725694444444595</c:v>
                </c:pt>
                <c:pt idx="206">
                  <c:v>0.42732638888889196</c:v>
                </c:pt>
                <c:pt idx="207">
                  <c:v>0.42738715277777911</c:v>
                </c:pt>
                <c:pt idx="208">
                  <c:v>0.427453703703705</c:v>
                </c:pt>
                <c:pt idx="209">
                  <c:v>0.42745659722222523</c:v>
                </c:pt>
                <c:pt idx="210">
                  <c:v>0.42755208333333466</c:v>
                </c:pt>
              </c:numCache>
            </c:numRef>
          </c:cat>
          <c:val>
            <c:numRef>
              <c:f>Sheet2!$C$9890:$C$10100</c:f>
              <c:numCache>
                <c:formatCode>General</c:formatCode>
                <c:ptCount val="211"/>
                <c:pt idx="0">
                  <c:v>276</c:v>
                </c:pt>
                <c:pt idx="1">
                  <c:v>276</c:v>
                </c:pt>
                <c:pt idx="2">
                  <c:v>276</c:v>
                </c:pt>
                <c:pt idx="3">
                  <c:v>276</c:v>
                </c:pt>
                <c:pt idx="4">
                  <c:v>276</c:v>
                </c:pt>
                <c:pt idx="5">
                  <c:v>276</c:v>
                </c:pt>
                <c:pt idx="6">
                  <c:v>280</c:v>
                </c:pt>
                <c:pt idx="7">
                  <c:v>280</c:v>
                </c:pt>
                <c:pt idx="8">
                  <c:v>276</c:v>
                </c:pt>
                <c:pt idx="9">
                  <c:v>276</c:v>
                </c:pt>
                <c:pt idx="10">
                  <c:v>276</c:v>
                </c:pt>
                <c:pt idx="11">
                  <c:v>276</c:v>
                </c:pt>
                <c:pt idx="12">
                  <c:v>276</c:v>
                </c:pt>
                <c:pt idx="13">
                  <c:v>276</c:v>
                </c:pt>
                <c:pt idx="14">
                  <c:v>276</c:v>
                </c:pt>
                <c:pt idx="15">
                  <c:v>276</c:v>
                </c:pt>
                <c:pt idx="16">
                  <c:v>276</c:v>
                </c:pt>
                <c:pt idx="17">
                  <c:v>276</c:v>
                </c:pt>
                <c:pt idx="18">
                  <c:v>302</c:v>
                </c:pt>
                <c:pt idx="19">
                  <c:v>302</c:v>
                </c:pt>
                <c:pt idx="20">
                  <c:v>276</c:v>
                </c:pt>
                <c:pt idx="21">
                  <c:v>276</c:v>
                </c:pt>
                <c:pt idx="22">
                  <c:v>276</c:v>
                </c:pt>
                <c:pt idx="23">
                  <c:v>276</c:v>
                </c:pt>
                <c:pt idx="24">
                  <c:v>276</c:v>
                </c:pt>
                <c:pt idx="25">
                  <c:v>276</c:v>
                </c:pt>
                <c:pt idx="26">
                  <c:v>276</c:v>
                </c:pt>
                <c:pt idx="27">
                  <c:v>276</c:v>
                </c:pt>
                <c:pt idx="28">
                  <c:v>276</c:v>
                </c:pt>
                <c:pt idx="29">
                  <c:v>276</c:v>
                </c:pt>
                <c:pt idx="30">
                  <c:v>276</c:v>
                </c:pt>
                <c:pt idx="31">
                  <c:v>276</c:v>
                </c:pt>
                <c:pt idx="32">
                  <c:v>275</c:v>
                </c:pt>
                <c:pt idx="33">
                  <c:v>275</c:v>
                </c:pt>
                <c:pt idx="34">
                  <c:v>275</c:v>
                </c:pt>
                <c:pt idx="35">
                  <c:v>275</c:v>
                </c:pt>
                <c:pt idx="36">
                  <c:v>275</c:v>
                </c:pt>
                <c:pt idx="37">
                  <c:v>275</c:v>
                </c:pt>
                <c:pt idx="38">
                  <c:v>275</c:v>
                </c:pt>
                <c:pt idx="39">
                  <c:v>275</c:v>
                </c:pt>
                <c:pt idx="40">
                  <c:v>275</c:v>
                </c:pt>
                <c:pt idx="41">
                  <c:v>274</c:v>
                </c:pt>
                <c:pt idx="42">
                  <c:v>274</c:v>
                </c:pt>
                <c:pt idx="43">
                  <c:v>274</c:v>
                </c:pt>
                <c:pt idx="44">
                  <c:v>280</c:v>
                </c:pt>
                <c:pt idx="45">
                  <c:v>274</c:v>
                </c:pt>
                <c:pt idx="46">
                  <c:v>274</c:v>
                </c:pt>
                <c:pt idx="47">
                  <c:v>274</c:v>
                </c:pt>
                <c:pt idx="48">
                  <c:v>302</c:v>
                </c:pt>
                <c:pt idx="49">
                  <c:v>300</c:v>
                </c:pt>
                <c:pt idx="50">
                  <c:v>274</c:v>
                </c:pt>
                <c:pt idx="51">
                  <c:v>274</c:v>
                </c:pt>
                <c:pt idx="52">
                  <c:v>302</c:v>
                </c:pt>
                <c:pt idx="53">
                  <c:v>302</c:v>
                </c:pt>
                <c:pt idx="54">
                  <c:v>274</c:v>
                </c:pt>
                <c:pt idx="55">
                  <c:v>273</c:v>
                </c:pt>
                <c:pt idx="56">
                  <c:v>273</c:v>
                </c:pt>
                <c:pt idx="57">
                  <c:v>273</c:v>
                </c:pt>
                <c:pt idx="58">
                  <c:v>276</c:v>
                </c:pt>
                <c:pt idx="59">
                  <c:v>276</c:v>
                </c:pt>
                <c:pt idx="60">
                  <c:v>276</c:v>
                </c:pt>
                <c:pt idx="61">
                  <c:v>276</c:v>
                </c:pt>
                <c:pt idx="62">
                  <c:v>276</c:v>
                </c:pt>
                <c:pt idx="63">
                  <c:v>274</c:v>
                </c:pt>
                <c:pt idx="64">
                  <c:v>273</c:v>
                </c:pt>
                <c:pt idx="65">
                  <c:v>273</c:v>
                </c:pt>
                <c:pt idx="66">
                  <c:v>273</c:v>
                </c:pt>
                <c:pt idx="67">
                  <c:v>273</c:v>
                </c:pt>
                <c:pt idx="68">
                  <c:v>273</c:v>
                </c:pt>
                <c:pt idx="69">
                  <c:v>273</c:v>
                </c:pt>
                <c:pt idx="70">
                  <c:v>273</c:v>
                </c:pt>
                <c:pt idx="71">
                  <c:v>273</c:v>
                </c:pt>
                <c:pt idx="72">
                  <c:v>273</c:v>
                </c:pt>
                <c:pt idx="73">
                  <c:v>273</c:v>
                </c:pt>
                <c:pt idx="74">
                  <c:v>273</c:v>
                </c:pt>
                <c:pt idx="75">
                  <c:v>273</c:v>
                </c:pt>
                <c:pt idx="76">
                  <c:v>273</c:v>
                </c:pt>
                <c:pt idx="77">
                  <c:v>273</c:v>
                </c:pt>
                <c:pt idx="78">
                  <c:v>273</c:v>
                </c:pt>
                <c:pt idx="79">
                  <c:v>273</c:v>
                </c:pt>
                <c:pt idx="80">
                  <c:v>273</c:v>
                </c:pt>
                <c:pt idx="81">
                  <c:v>273</c:v>
                </c:pt>
                <c:pt idx="82">
                  <c:v>273</c:v>
                </c:pt>
                <c:pt idx="83">
                  <c:v>273</c:v>
                </c:pt>
                <c:pt idx="84">
                  <c:v>273</c:v>
                </c:pt>
                <c:pt idx="85">
                  <c:v>273</c:v>
                </c:pt>
                <c:pt idx="86">
                  <c:v>273</c:v>
                </c:pt>
                <c:pt idx="87">
                  <c:v>273</c:v>
                </c:pt>
                <c:pt idx="88">
                  <c:v>273</c:v>
                </c:pt>
                <c:pt idx="89">
                  <c:v>273</c:v>
                </c:pt>
                <c:pt idx="90">
                  <c:v>273</c:v>
                </c:pt>
                <c:pt idx="91">
                  <c:v>272</c:v>
                </c:pt>
                <c:pt idx="92">
                  <c:v>272</c:v>
                </c:pt>
                <c:pt idx="93">
                  <c:v>272</c:v>
                </c:pt>
                <c:pt idx="94">
                  <c:v>272</c:v>
                </c:pt>
                <c:pt idx="95">
                  <c:v>272</c:v>
                </c:pt>
                <c:pt idx="96">
                  <c:v>272</c:v>
                </c:pt>
                <c:pt idx="97">
                  <c:v>272</c:v>
                </c:pt>
                <c:pt idx="98">
                  <c:v>273</c:v>
                </c:pt>
                <c:pt idx="99">
                  <c:v>273</c:v>
                </c:pt>
                <c:pt idx="100">
                  <c:v>273</c:v>
                </c:pt>
                <c:pt idx="101">
                  <c:v>273</c:v>
                </c:pt>
                <c:pt idx="102">
                  <c:v>273</c:v>
                </c:pt>
                <c:pt idx="103">
                  <c:v>272</c:v>
                </c:pt>
                <c:pt idx="104">
                  <c:v>273</c:v>
                </c:pt>
                <c:pt idx="105">
                  <c:v>272</c:v>
                </c:pt>
                <c:pt idx="106">
                  <c:v>272</c:v>
                </c:pt>
                <c:pt idx="107">
                  <c:v>272</c:v>
                </c:pt>
                <c:pt idx="108">
                  <c:v>272</c:v>
                </c:pt>
                <c:pt idx="109">
                  <c:v>272</c:v>
                </c:pt>
                <c:pt idx="110">
                  <c:v>272</c:v>
                </c:pt>
                <c:pt idx="111">
                  <c:v>272</c:v>
                </c:pt>
                <c:pt idx="112">
                  <c:v>272</c:v>
                </c:pt>
                <c:pt idx="113">
                  <c:v>272</c:v>
                </c:pt>
                <c:pt idx="114">
                  <c:v>272</c:v>
                </c:pt>
                <c:pt idx="115">
                  <c:v>272</c:v>
                </c:pt>
                <c:pt idx="116">
                  <c:v>272</c:v>
                </c:pt>
                <c:pt idx="117">
                  <c:v>272</c:v>
                </c:pt>
                <c:pt idx="118">
                  <c:v>272</c:v>
                </c:pt>
                <c:pt idx="119">
                  <c:v>272</c:v>
                </c:pt>
                <c:pt idx="120">
                  <c:v>272</c:v>
                </c:pt>
                <c:pt idx="121">
                  <c:v>272</c:v>
                </c:pt>
                <c:pt idx="122">
                  <c:v>272</c:v>
                </c:pt>
                <c:pt idx="123">
                  <c:v>272</c:v>
                </c:pt>
                <c:pt idx="124">
                  <c:v>272</c:v>
                </c:pt>
                <c:pt idx="125">
                  <c:v>272</c:v>
                </c:pt>
                <c:pt idx="126">
                  <c:v>272</c:v>
                </c:pt>
                <c:pt idx="127">
                  <c:v>272</c:v>
                </c:pt>
                <c:pt idx="128">
                  <c:v>272</c:v>
                </c:pt>
                <c:pt idx="129">
                  <c:v>272</c:v>
                </c:pt>
                <c:pt idx="130">
                  <c:v>272</c:v>
                </c:pt>
                <c:pt idx="131">
                  <c:v>272</c:v>
                </c:pt>
                <c:pt idx="132">
                  <c:v>272</c:v>
                </c:pt>
                <c:pt idx="133">
                  <c:v>272</c:v>
                </c:pt>
                <c:pt idx="134">
                  <c:v>272</c:v>
                </c:pt>
                <c:pt idx="135">
                  <c:v>272</c:v>
                </c:pt>
                <c:pt idx="136">
                  <c:v>272</c:v>
                </c:pt>
                <c:pt idx="137">
                  <c:v>272</c:v>
                </c:pt>
                <c:pt idx="138">
                  <c:v>272</c:v>
                </c:pt>
                <c:pt idx="139">
                  <c:v>272</c:v>
                </c:pt>
                <c:pt idx="140">
                  <c:v>272</c:v>
                </c:pt>
                <c:pt idx="141">
                  <c:v>273</c:v>
                </c:pt>
                <c:pt idx="142">
                  <c:v>273</c:v>
                </c:pt>
                <c:pt idx="143">
                  <c:v>273</c:v>
                </c:pt>
                <c:pt idx="144">
                  <c:v>273</c:v>
                </c:pt>
                <c:pt idx="145">
                  <c:v>273</c:v>
                </c:pt>
                <c:pt idx="146">
                  <c:v>273</c:v>
                </c:pt>
                <c:pt idx="147">
                  <c:v>273</c:v>
                </c:pt>
                <c:pt idx="148">
                  <c:v>272</c:v>
                </c:pt>
                <c:pt idx="149">
                  <c:v>273</c:v>
                </c:pt>
                <c:pt idx="150">
                  <c:v>274</c:v>
                </c:pt>
                <c:pt idx="151">
                  <c:v>275</c:v>
                </c:pt>
                <c:pt idx="152">
                  <c:v>276</c:v>
                </c:pt>
                <c:pt idx="153">
                  <c:v>277</c:v>
                </c:pt>
                <c:pt idx="154">
                  <c:v>276</c:v>
                </c:pt>
                <c:pt idx="155">
                  <c:v>277</c:v>
                </c:pt>
                <c:pt idx="156">
                  <c:v>277</c:v>
                </c:pt>
                <c:pt idx="157">
                  <c:v>277</c:v>
                </c:pt>
                <c:pt idx="158">
                  <c:v>277</c:v>
                </c:pt>
                <c:pt idx="159">
                  <c:v>278</c:v>
                </c:pt>
                <c:pt idx="160">
                  <c:v>278</c:v>
                </c:pt>
                <c:pt idx="161">
                  <c:v>278</c:v>
                </c:pt>
                <c:pt idx="162">
                  <c:v>278</c:v>
                </c:pt>
                <c:pt idx="163">
                  <c:v>278</c:v>
                </c:pt>
                <c:pt idx="164">
                  <c:v>278</c:v>
                </c:pt>
                <c:pt idx="165">
                  <c:v>278</c:v>
                </c:pt>
                <c:pt idx="166">
                  <c:v>279</c:v>
                </c:pt>
                <c:pt idx="167">
                  <c:v>279</c:v>
                </c:pt>
                <c:pt idx="168">
                  <c:v>279</c:v>
                </c:pt>
                <c:pt idx="169">
                  <c:v>279</c:v>
                </c:pt>
                <c:pt idx="170">
                  <c:v>278</c:v>
                </c:pt>
                <c:pt idx="171">
                  <c:v>281</c:v>
                </c:pt>
                <c:pt idx="172">
                  <c:v>281</c:v>
                </c:pt>
                <c:pt idx="173">
                  <c:v>281</c:v>
                </c:pt>
                <c:pt idx="174">
                  <c:v>281</c:v>
                </c:pt>
                <c:pt idx="175">
                  <c:v>280</c:v>
                </c:pt>
                <c:pt idx="176">
                  <c:v>279</c:v>
                </c:pt>
                <c:pt idx="177">
                  <c:v>279</c:v>
                </c:pt>
                <c:pt idx="178">
                  <c:v>278</c:v>
                </c:pt>
                <c:pt idx="179">
                  <c:v>277</c:v>
                </c:pt>
                <c:pt idx="180">
                  <c:v>276</c:v>
                </c:pt>
                <c:pt idx="181">
                  <c:v>276</c:v>
                </c:pt>
                <c:pt idx="182">
                  <c:v>279</c:v>
                </c:pt>
                <c:pt idx="183">
                  <c:v>279</c:v>
                </c:pt>
                <c:pt idx="184">
                  <c:v>276</c:v>
                </c:pt>
                <c:pt idx="185">
                  <c:v>277</c:v>
                </c:pt>
                <c:pt idx="186">
                  <c:v>277</c:v>
                </c:pt>
                <c:pt idx="187">
                  <c:v>278</c:v>
                </c:pt>
                <c:pt idx="188">
                  <c:v>279</c:v>
                </c:pt>
                <c:pt idx="189">
                  <c:v>280</c:v>
                </c:pt>
                <c:pt idx="190">
                  <c:v>280</c:v>
                </c:pt>
                <c:pt idx="191">
                  <c:v>280</c:v>
                </c:pt>
                <c:pt idx="192">
                  <c:v>280</c:v>
                </c:pt>
                <c:pt idx="193">
                  <c:v>281</c:v>
                </c:pt>
                <c:pt idx="194">
                  <c:v>282</c:v>
                </c:pt>
                <c:pt idx="195">
                  <c:v>283</c:v>
                </c:pt>
                <c:pt idx="196">
                  <c:v>285</c:v>
                </c:pt>
                <c:pt idx="197">
                  <c:v>284</c:v>
                </c:pt>
                <c:pt idx="198">
                  <c:v>285</c:v>
                </c:pt>
                <c:pt idx="199">
                  <c:v>285</c:v>
                </c:pt>
                <c:pt idx="200">
                  <c:v>285</c:v>
                </c:pt>
                <c:pt idx="201">
                  <c:v>285</c:v>
                </c:pt>
                <c:pt idx="202">
                  <c:v>285</c:v>
                </c:pt>
                <c:pt idx="203">
                  <c:v>285</c:v>
                </c:pt>
                <c:pt idx="204">
                  <c:v>285</c:v>
                </c:pt>
                <c:pt idx="205">
                  <c:v>285</c:v>
                </c:pt>
                <c:pt idx="206">
                  <c:v>285</c:v>
                </c:pt>
                <c:pt idx="207">
                  <c:v>285</c:v>
                </c:pt>
                <c:pt idx="208">
                  <c:v>285</c:v>
                </c:pt>
                <c:pt idx="209">
                  <c:v>285</c:v>
                </c:pt>
                <c:pt idx="210">
                  <c:v>285</c:v>
                </c:pt>
              </c:numCache>
            </c:numRef>
          </c:val>
        </c:ser>
        <c:ser>
          <c:idx val="0"/>
          <c:order val="1"/>
          <c:tx>
            <c:v>7400 成交量</c:v>
          </c:tx>
          <c:marker>
            <c:symbol val="none"/>
          </c:marker>
          <c:cat>
            <c:numRef>
              <c:f>Sheet2!$D$9890:$D$10100</c:f>
              <c:numCache>
                <c:formatCode>[$-409]h:mm:ss\ AM/PM;@</c:formatCode>
                <c:ptCount val="211"/>
                <c:pt idx="0">
                  <c:v>0.40738715277777782</c:v>
                </c:pt>
                <c:pt idx="1">
                  <c:v>0.40738715277777782</c:v>
                </c:pt>
                <c:pt idx="2">
                  <c:v>0.40738715277777782</c:v>
                </c:pt>
                <c:pt idx="3">
                  <c:v>0.40738715277777782</c:v>
                </c:pt>
                <c:pt idx="4">
                  <c:v>0.40747395833333333</c:v>
                </c:pt>
                <c:pt idx="5">
                  <c:v>0.40763888888888888</c:v>
                </c:pt>
                <c:pt idx="6">
                  <c:v>0.40774305555555529</c:v>
                </c:pt>
                <c:pt idx="7">
                  <c:v>0.40806712962962982</c:v>
                </c:pt>
                <c:pt idx="8">
                  <c:v>0.40806712962962982</c:v>
                </c:pt>
                <c:pt idx="9">
                  <c:v>0.40808159722222437</c:v>
                </c:pt>
                <c:pt idx="10">
                  <c:v>0.40811631944444687</c:v>
                </c:pt>
                <c:pt idx="11">
                  <c:v>0.40811631944444687</c:v>
                </c:pt>
                <c:pt idx="12">
                  <c:v>0.40812210648148151</c:v>
                </c:pt>
                <c:pt idx="13">
                  <c:v>0.40813946759259262</c:v>
                </c:pt>
                <c:pt idx="14">
                  <c:v>0.40817129629629628</c:v>
                </c:pt>
                <c:pt idx="15">
                  <c:v>0.40820023148148149</c:v>
                </c:pt>
                <c:pt idx="16">
                  <c:v>0.40822337962963118</c:v>
                </c:pt>
                <c:pt idx="17">
                  <c:v>0.40830150462963088</c:v>
                </c:pt>
                <c:pt idx="18">
                  <c:v>0.40842013888889039</c:v>
                </c:pt>
                <c:pt idx="19">
                  <c:v>0.40877025462962968</c:v>
                </c:pt>
                <c:pt idx="20">
                  <c:v>0.40887152777777946</c:v>
                </c:pt>
                <c:pt idx="21">
                  <c:v>0.40901620370370523</c:v>
                </c:pt>
                <c:pt idx="22">
                  <c:v>0.40926793981481652</c:v>
                </c:pt>
                <c:pt idx="23">
                  <c:v>0.4093460648148175</c:v>
                </c:pt>
                <c:pt idx="24">
                  <c:v>0.4094010416666668</c:v>
                </c:pt>
                <c:pt idx="25">
                  <c:v>0.40955439814814831</c:v>
                </c:pt>
                <c:pt idx="26">
                  <c:v>0.40965277777777975</c:v>
                </c:pt>
                <c:pt idx="27">
                  <c:v>0.40968460648148147</c:v>
                </c:pt>
                <c:pt idx="28">
                  <c:v>0.40972800925926223</c:v>
                </c:pt>
                <c:pt idx="29">
                  <c:v>0.40997106481481715</c:v>
                </c:pt>
                <c:pt idx="30">
                  <c:v>0.41009548611111074</c:v>
                </c:pt>
                <c:pt idx="31">
                  <c:v>0.41012442129629773</c:v>
                </c:pt>
                <c:pt idx="32">
                  <c:v>0.41012442129629773</c:v>
                </c:pt>
                <c:pt idx="33">
                  <c:v>0.41014467592592763</c:v>
                </c:pt>
                <c:pt idx="34">
                  <c:v>0.41020833333333334</c:v>
                </c:pt>
                <c:pt idx="35">
                  <c:v>0.41021412037037036</c:v>
                </c:pt>
                <c:pt idx="36">
                  <c:v>0.41027488425926223</c:v>
                </c:pt>
                <c:pt idx="37">
                  <c:v>0.41028935185185317</c:v>
                </c:pt>
                <c:pt idx="38">
                  <c:v>0.41031828703703943</c:v>
                </c:pt>
                <c:pt idx="39">
                  <c:v>0.41035879629629785</c:v>
                </c:pt>
                <c:pt idx="40">
                  <c:v>0.41038773148148283</c:v>
                </c:pt>
                <c:pt idx="41">
                  <c:v>0.41038773148148283</c:v>
                </c:pt>
                <c:pt idx="42">
                  <c:v>0.4109664351851865</c:v>
                </c:pt>
                <c:pt idx="43">
                  <c:v>0.4109664351851865</c:v>
                </c:pt>
                <c:pt idx="44">
                  <c:v>0.4109664351851865</c:v>
                </c:pt>
                <c:pt idx="45">
                  <c:v>0.4109664351851865</c:v>
                </c:pt>
                <c:pt idx="46">
                  <c:v>0.4109664351851865</c:v>
                </c:pt>
                <c:pt idx="47">
                  <c:v>0.4109664351851865</c:v>
                </c:pt>
                <c:pt idx="48">
                  <c:v>0.4109664351851865</c:v>
                </c:pt>
                <c:pt idx="49">
                  <c:v>0.41125</c:v>
                </c:pt>
                <c:pt idx="50">
                  <c:v>0.41125</c:v>
                </c:pt>
                <c:pt idx="51">
                  <c:v>0.41129340277777776</c:v>
                </c:pt>
                <c:pt idx="52">
                  <c:v>0.41135416666666841</c:v>
                </c:pt>
                <c:pt idx="53">
                  <c:v>0.41153645833333324</c:v>
                </c:pt>
                <c:pt idx="54">
                  <c:v>0.41161458333333484</c:v>
                </c:pt>
                <c:pt idx="55">
                  <c:v>0.41161458333333484</c:v>
                </c:pt>
                <c:pt idx="56">
                  <c:v>0.41179976851851829</c:v>
                </c:pt>
                <c:pt idx="57">
                  <c:v>0.41205150462962981</c:v>
                </c:pt>
                <c:pt idx="58">
                  <c:v>0.41233796296296538</c:v>
                </c:pt>
                <c:pt idx="59">
                  <c:v>0.4123813657407438</c:v>
                </c:pt>
                <c:pt idx="60">
                  <c:v>0.41241898148148387</c:v>
                </c:pt>
                <c:pt idx="61">
                  <c:v>0.41250289351851882</c:v>
                </c:pt>
                <c:pt idx="62">
                  <c:v>0.41259548611111113</c:v>
                </c:pt>
                <c:pt idx="63">
                  <c:v>0.41259548611111113</c:v>
                </c:pt>
                <c:pt idx="64">
                  <c:v>0.41271122685185185</c:v>
                </c:pt>
                <c:pt idx="65">
                  <c:v>0.41274594907407408</c:v>
                </c:pt>
                <c:pt idx="66">
                  <c:v>0.41279803240740726</c:v>
                </c:pt>
                <c:pt idx="67">
                  <c:v>0.41287615740740907</c:v>
                </c:pt>
                <c:pt idx="68">
                  <c:v>0.41316261574074264</c:v>
                </c:pt>
                <c:pt idx="69">
                  <c:v>0.41319155092592574</c:v>
                </c:pt>
                <c:pt idx="70">
                  <c:v>0.41325810185185347</c:v>
                </c:pt>
                <c:pt idx="71">
                  <c:v>0.41338541666666817</c:v>
                </c:pt>
                <c:pt idx="72">
                  <c:v>0.41339988425926194</c:v>
                </c:pt>
                <c:pt idx="73">
                  <c:v>0.41342303240740735</c:v>
                </c:pt>
                <c:pt idx="74">
                  <c:v>0.41348668981481884</c:v>
                </c:pt>
                <c:pt idx="75">
                  <c:v>0.41349537037037037</c:v>
                </c:pt>
                <c:pt idx="76">
                  <c:v>0.41350115740740739</c:v>
                </c:pt>
                <c:pt idx="77">
                  <c:v>0.41356192129629632</c:v>
                </c:pt>
                <c:pt idx="78">
                  <c:v>0.4135850694444474</c:v>
                </c:pt>
                <c:pt idx="79">
                  <c:v>0.41385995370370382</c:v>
                </c:pt>
                <c:pt idx="80">
                  <c:v>0.41446180555555706</c:v>
                </c:pt>
                <c:pt idx="81">
                  <c:v>0.41446180555555706</c:v>
                </c:pt>
                <c:pt idx="82">
                  <c:v>0.41446180555555706</c:v>
                </c:pt>
                <c:pt idx="83">
                  <c:v>0.41446180555555706</c:v>
                </c:pt>
                <c:pt idx="84">
                  <c:v>0.41446180555555706</c:v>
                </c:pt>
                <c:pt idx="85">
                  <c:v>0.41446180555555706</c:v>
                </c:pt>
                <c:pt idx="86">
                  <c:v>0.41447337962963193</c:v>
                </c:pt>
                <c:pt idx="87">
                  <c:v>0.41450810185185427</c:v>
                </c:pt>
                <c:pt idx="88">
                  <c:v>0.41472800925926229</c:v>
                </c:pt>
                <c:pt idx="89">
                  <c:v>0.41493634259259254</c:v>
                </c:pt>
                <c:pt idx="90">
                  <c:v>0.41509259259259257</c:v>
                </c:pt>
                <c:pt idx="91">
                  <c:v>0.41509259259259257</c:v>
                </c:pt>
                <c:pt idx="92">
                  <c:v>0.4152633101851852</c:v>
                </c:pt>
                <c:pt idx="93">
                  <c:v>0.41535879629629796</c:v>
                </c:pt>
                <c:pt idx="94">
                  <c:v>0.41573206018518521</c:v>
                </c:pt>
                <c:pt idx="95">
                  <c:v>0.41609953703703706</c:v>
                </c:pt>
                <c:pt idx="96">
                  <c:v>0.41626157407407438</c:v>
                </c:pt>
                <c:pt idx="97">
                  <c:v>0.41636863425926229</c:v>
                </c:pt>
                <c:pt idx="98">
                  <c:v>0.41659143518518515</c:v>
                </c:pt>
                <c:pt idx="99">
                  <c:v>0.41699363425926073</c:v>
                </c:pt>
                <c:pt idx="100">
                  <c:v>0.41701967592592804</c:v>
                </c:pt>
                <c:pt idx="101">
                  <c:v>0.41716145833333329</c:v>
                </c:pt>
                <c:pt idx="102">
                  <c:v>0.41719328703703701</c:v>
                </c:pt>
                <c:pt idx="103">
                  <c:v>0.41735532407407488</c:v>
                </c:pt>
                <c:pt idx="104">
                  <c:v>0.41745949074074223</c:v>
                </c:pt>
                <c:pt idx="105">
                  <c:v>0.41760127314814832</c:v>
                </c:pt>
                <c:pt idx="106">
                  <c:v>0.4177604166666668</c:v>
                </c:pt>
                <c:pt idx="107">
                  <c:v>0.41780960648148152</c:v>
                </c:pt>
                <c:pt idx="108">
                  <c:v>0.41796875000000133</c:v>
                </c:pt>
                <c:pt idx="109">
                  <c:v>0.41798321759259288</c:v>
                </c:pt>
                <c:pt idx="110">
                  <c:v>0.41805555555555557</c:v>
                </c:pt>
                <c:pt idx="111">
                  <c:v>0.41808449074074344</c:v>
                </c:pt>
                <c:pt idx="112">
                  <c:v>0.41812789351851848</c:v>
                </c:pt>
                <c:pt idx="113">
                  <c:v>0.41817997685185426</c:v>
                </c:pt>
                <c:pt idx="114">
                  <c:v>0.41818287037037277</c:v>
                </c:pt>
                <c:pt idx="115">
                  <c:v>0.41826099537037242</c:v>
                </c:pt>
                <c:pt idx="116">
                  <c:v>0.41826678240740872</c:v>
                </c:pt>
                <c:pt idx="117">
                  <c:v>0.41827835648148143</c:v>
                </c:pt>
                <c:pt idx="118">
                  <c:v>0.41828703703703707</c:v>
                </c:pt>
                <c:pt idx="119">
                  <c:v>0.41828703703703707</c:v>
                </c:pt>
                <c:pt idx="120">
                  <c:v>0.41830729166666841</c:v>
                </c:pt>
                <c:pt idx="121">
                  <c:v>0.41856192129629632</c:v>
                </c:pt>
                <c:pt idx="122">
                  <c:v>0.41866030092592632</c:v>
                </c:pt>
                <c:pt idx="123">
                  <c:v>0.41903067129629784</c:v>
                </c:pt>
                <c:pt idx="124">
                  <c:v>0.41909143518518516</c:v>
                </c:pt>
                <c:pt idx="125">
                  <c:v>0.41939525462962962</c:v>
                </c:pt>
                <c:pt idx="126">
                  <c:v>0.41942997685185479</c:v>
                </c:pt>
                <c:pt idx="127">
                  <c:v>0.41949363425926073</c:v>
                </c:pt>
                <c:pt idx="128">
                  <c:v>0.41989583333333336</c:v>
                </c:pt>
                <c:pt idx="129">
                  <c:v>0.41993923611111073</c:v>
                </c:pt>
                <c:pt idx="130">
                  <c:v>0.42001157407407574</c:v>
                </c:pt>
                <c:pt idx="131">
                  <c:v>0.42002314814814817</c:v>
                </c:pt>
                <c:pt idx="132">
                  <c:v>0.42011284722222414</c:v>
                </c:pt>
                <c:pt idx="133">
                  <c:v>0.42021701388888932</c:v>
                </c:pt>
                <c:pt idx="134">
                  <c:v>0.42025173611110977</c:v>
                </c:pt>
                <c:pt idx="135">
                  <c:v>0.42076099537037276</c:v>
                </c:pt>
                <c:pt idx="136">
                  <c:v>0.4214525462962963</c:v>
                </c:pt>
                <c:pt idx="137">
                  <c:v>0.4214525462962963</c:v>
                </c:pt>
                <c:pt idx="138">
                  <c:v>0.4214525462962963</c:v>
                </c:pt>
                <c:pt idx="139">
                  <c:v>0.4214525462962963</c:v>
                </c:pt>
                <c:pt idx="140">
                  <c:v>0.4214525462962963</c:v>
                </c:pt>
                <c:pt idx="141">
                  <c:v>0.4214525462962963</c:v>
                </c:pt>
                <c:pt idx="142">
                  <c:v>0.42147280092592837</c:v>
                </c:pt>
                <c:pt idx="143">
                  <c:v>0.42150462962963164</c:v>
                </c:pt>
                <c:pt idx="144">
                  <c:v>0.42171585648148124</c:v>
                </c:pt>
                <c:pt idx="145">
                  <c:v>0.42173032407407418</c:v>
                </c:pt>
                <c:pt idx="146">
                  <c:v>0.42180555555555582</c:v>
                </c:pt>
                <c:pt idx="147">
                  <c:v>0.42182002314815048</c:v>
                </c:pt>
                <c:pt idx="148">
                  <c:v>0.42182002314815048</c:v>
                </c:pt>
                <c:pt idx="149">
                  <c:v>0.42188946759259505</c:v>
                </c:pt>
                <c:pt idx="150">
                  <c:v>0.42188946759259505</c:v>
                </c:pt>
                <c:pt idx="151">
                  <c:v>0.42188946759259505</c:v>
                </c:pt>
                <c:pt idx="152">
                  <c:v>0.42188946759259505</c:v>
                </c:pt>
                <c:pt idx="153">
                  <c:v>0.42212094907407643</c:v>
                </c:pt>
                <c:pt idx="154">
                  <c:v>0.42223379629629626</c:v>
                </c:pt>
                <c:pt idx="155">
                  <c:v>0.42225405092592583</c:v>
                </c:pt>
                <c:pt idx="156">
                  <c:v>0.42226851851851849</c:v>
                </c:pt>
                <c:pt idx="157">
                  <c:v>0.42243344907407432</c:v>
                </c:pt>
                <c:pt idx="158">
                  <c:v>0.42246238425926236</c:v>
                </c:pt>
                <c:pt idx="159">
                  <c:v>0.42246817129629866</c:v>
                </c:pt>
                <c:pt idx="160">
                  <c:v>0.42247395833333334</c:v>
                </c:pt>
                <c:pt idx="161">
                  <c:v>0.42248263888889126</c:v>
                </c:pt>
                <c:pt idx="162">
                  <c:v>0.42248842592592861</c:v>
                </c:pt>
                <c:pt idx="163">
                  <c:v>0.42249421296296463</c:v>
                </c:pt>
                <c:pt idx="164">
                  <c:v>0.42267361111111112</c:v>
                </c:pt>
                <c:pt idx="165">
                  <c:v>0.42276620370370382</c:v>
                </c:pt>
                <c:pt idx="166">
                  <c:v>0.42276620370370382</c:v>
                </c:pt>
                <c:pt idx="167">
                  <c:v>0.42282118055555706</c:v>
                </c:pt>
                <c:pt idx="168">
                  <c:v>0.42282407407407707</c:v>
                </c:pt>
                <c:pt idx="169">
                  <c:v>0.42289351851851853</c:v>
                </c:pt>
                <c:pt idx="170">
                  <c:v>0.42293402777777911</c:v>
                </c:pt>
                <c:pt idx="171">
                  <c:v>0.4231568287037038</c:v>
                </c:pt>
                <c:pt idx="172">
                  <c:v>0.42323206018518517</c:v>
                </c:pt>
                <c:pt idx="173">
                  <c:v>0.42346932870370368</c:v>
                </c:pt>
                <c:pt idx="174">
                  <c:v>0.42353009259259261</c:v>
                </c:pt>
                <c:pt idx="175">
                  <c:v>0.42353009259259261</c:v>
                </c:pt>
                <c:pt idx="176">
                  <c:v>0.42367476851851882</c:v>
                </c:pt>
                <c:pt idx="177">
                  <c:v>0.42373553240740724</c:v>
                </c:pt>
                <c:pt idx="178">
                  <c:v>0.42373553240740724</c:v>
                </c:pt>
                <c:pt idx="179">
                  <c:v>0.42373553240740724</c:v>
                </c:pt>
                <c:pt idx="180">
                  <c:v>0.42374131944444482</c:v>
                </c:pt>
                <c:pt idx="181">
                  <c:v>0.42376446759259412</c:v>
                </c:pt>
                <c:pt idx="182">
                  <c:v>0.42376446759259412</c:v>
                </c:pt>
                <c:pt idx="183">
                  <c:v>0.4238686342592623</c:v>
                </c:pt>
                <c:pt idx="184">
                  <c:v>0.42394386574074344</c:v>
                </c:pt>
                <c:pt idx="185">
                  <c:v>0.42420428240740748</c:v>
                </c:pt>
                <c:pt idx="186">
                  <c:v>0.42422743055555556</c:v>
                </c:pt>
                <c:pt idx="187">
                  <c:v>0.42423032407407407</c:v>
                </c:pt>
                <c:pt idx="188">
                  <c:v>0.42483506944444688</c:v>
                </c:pt>
                <c:pt idx="189">
                  <c:v>0.42483506944444688</c:v>
                </c:pt>
                <c:pt idx="190">
                  <c:v>0.42483506944444688</c:v>
                </c:pt>
                <c:pt idx="191">
                  <c:v>0.42483506944444688</c:v>
                </c:pt>
                <c:pt idx="192">
                  <c:v>0.42555555555555552</c:v>
                </c:pt>
                <c:pt idx="193">
                  <c:v>0.42555555555555552</c:v>
                </c:pt>
                <c:pt idx="194">
                  <c:v>0.42555555555555552</c:v>
                </c:pt>
                <c:pt idx="195">
                  <c:v>0.42559895833333333</c:v>
                </c:pt>
                <c:pt idx="196">
                  <c:v>0.42559895833333333</c:v>
                </c:pt>
                <c:pt idx="197">
                  <c:v>0.42579282407407432</c:v>
                </c:pt>
                <c:pt idx="198">
                  <c:v>0.42620370370370381</c:v>
                </c:pt>
                <c:pt idx="199">
                  <c:v>0.42634837962963268</c:v>
                </c:pt>
                <c:pt idx="200">
                  <c:v>0.42682002314815043</c:v>
                </c:pt>
                <c:pt idx="201">
                  <c:v>0.42683738425926165</c:v>
                </c:pt>
                <c:pt idx="202">
                  <c:v>0.42685474537037277</c:v>
                </c:pt>
                <c:pt idx="203">
                  <c:v>0.42719907407407431</c:v>
                </c:pt>
                <c:pt idx="204">
                  <c:v>0.4272106481481483</c:v>
                </c:pt>
                <c:pt idx="205">
                  <c:v>0.42725694444444595</c:v>
                </c:pt>
                <c:pt idx="206">
                  <c:v>0.42732638888889196</c:v>
                </c:pt>
                <c:pt idx="207">
                  <c:v>0.42738715277777911</c:v>
                </c:pt>
                <c:pt idx="208">
                  <c:v>0.427453703703705</c:v>
                </c:pt>
                <c:pt idx="209">
                  <c:v>0.42745659722222523</c:v>
                </c:pt>
                <c:pt idx="210">
                  <c:v>0.42755208333333466</c:v>
                </c:pt>
              </c:numCache>
            </c:numRef>
          </c:cat>
          <c:val>
            <c:numRef>
              <c:f>Sheet2!$A$9890:$A$10100</c:f>
              <c:numCache>
                <c:formatCode>General</c:formatCode>
                <c:ptCount val="211"/>
                <c:pt idx="0">
                  <c:v>3</c:v>
                </c:pt>
                <c:pt idx="1">
                  <c:v>1</c:v>
                </c:pt>
                <c:pt idx="2">
                  <c:v>5</c:v>
                </c:pt>
                <c:pt idx="3">
                  <c:v>1</c:v>
                </c:pt>
                <c:pt idx="4">
                  <c:v>1</c:v>
                </c:pt>
                <c:pt idx="5">
                  <c:v>1</c:v>
                </c:pt>
                <c:pt idx="6">
                  <c:v>2</c:v>
                </c:pt>
                <c:pt idx="7">
                  <c:v>1</c:v>
                </c:pt>
                <c:pt idx="8">
                  <c:v>1</c:v>
                </c:pt>
                <c:pt idx="9">
                  <c:v>2</c:v>
                </c:pt>
                <c:pt idx="10">
                  <c:v>20</c:v>
                </c:pt>
                <c:pt idx="11">
                  <c:v>1</c:v>
                </c:pt>
                <c:pt idx="12">
                  <c:v>4</c:v>
                </c:pt>
                <c:pt idx="13">
                  <c:v>5</c:v>
                </c:pt>
                <c:pt idx="14">
                  <c:v>1</c:v>
                </c:pt>
                <c:pt idx="15">
                  <c:v>1</c:v>
                </c:pt>
                <c:pt idx="16">
                  <c:v>55</c:v>
                </c:pt>
                <c:pt idx="17">
                  <c:v>1</c:v>
                </c:pt>
                <c:pt idx="18">
                  <c:v>1</c:v>
                </c:pt>
                <c:pt idx="19">
                  <c:v>4</c:v>
                </c:pt>
                <c:pt idx="20">
                  <c:v>6</c:v>
                </c:pt>
                <c:pt idx="21">
                  <c:v>1</c:v>
                </c:pt>
                <c:pt idx="22">
                  <c:v>13</c:v>
                </c:pt>
                <c:pt idx="23">
                  <c:v>10</c:v>
                </c:pt>
                <c:pt idx="24">
                  <c:v>10</c:v>
                </c:pt>
                <c:pt idx="25">
                  <c:v>10</c:v>
                </c:pt>
                <c:pt idx="26">
                  <c:v>3</c:v>
                </c:pt>
                <c:pt idx="27">
                  <c:v>2</c:v>
                </c:pt>
                <c:pt idx="28">
                  <c:v>3</c:v>
                </c:pt>
                <c:pt idx="29">
                  <c:v>2</c:v>
                </c:pt>
                <c:pt idx="30">
                  <c:v>2</c:v>
                </c:pt>
                <c:pt idx="31">
                  <c:v>3</c:v>
                </c:pt>
                <c:pt idx="32">
                  <c:v>7</c:v>
                </c:pt>
                <c:pt idx="33">
                  <c:v>1</c:v>
                </c:pt>
                <c:pt idx="34">
                  <c:v>3</c:v>
                </c:pt>
                <c:pt idx="35">
                  <c:v>2</c:v>
                </c:pt>
                <c:pt idx="36">
                  <c:v>4</c:v>
                </c:pt>
                <c:pt idx="37">
                  <c:v>1</c:v>
                </c:pt>
                <c:pt idx="38">
                  <c:v>1</c:v>
                </c:pt>
                <c:pt idx="39">
                  <c:v>35</c:v>
                </c:pt>
                <c:pt idx="40">
                  <c:v>17</c:v>
                </c:pt>
                <c:pt idx="41">
                  <c:v>18</c:v>
                </c:pt>
                <c:pt idx="42">
                  <c:v>1</c:v>
                </c:pt>
                <c:pt idx="43">
                  <c:v>10</c:v>
                </c:pt>
                <c:pt idx="44">
                  <c:v>1</c:v>
                </c:pt>
                <c:pt idx="45">
                  <c:v>1</c:v>
                </c:pt>
                <c:pt idx="46">
                  <c:v>1</c:v>
                </c:pt>
                <c:pt idx="47">
                  <c:v>2</c:v>
                </c:pt>
                <c:pt idx="48">
                  <c:v>1</c:v>
                </c:pt>
                <c:pt idx="49">
                  <c:v>1</c:v>
                </c:pt>
                <c:pt idx="50">
                  <c:v>3</c:v>
                </c:pt>
                <c:pt idx="51">
                  <c:v>1</c:v>
                </c:pt>
                <c:pt idx="52">
                  <c:v>1</c:v>
                </c:pt>
                <c:pt idx="53">
                  <c:v>5</c:v>
                </c:pt>
                <c:pt idx="54">
                  <c:v>3</c:v>
                </c:pt>
                <c:pt idx="55">
                  <c:v>2</c:v>
                </c:pt>
                <c:pt idx="56">
                  <c:v>1</c:v>
                </c:pt>
                <c:pt idx="57">
                  <c:v>1</c:v>
                </c:pt>
                <c:pt idx="58">
                  <c:v>2</c:v>
                </c:pt>
                <c:pt idx="59">
                  <c:v>1</c:v>
                </c:pt>
                <c:pt idx="60">
                  <c:v>5</c:v>
                </c:pt>
                <c:pt idx="61">
                  <c:v>1</c:v>
                </c:pt>
                <c:pt idx="62">
                  <c:v>8</c:v>
                </c:pt>
                <c:pt idx="63">
                  <c:v>9</c:v>
                </c:pt>
                <c:pt idx="64">
                  <c:v>1</c:v>
                </c:pt>
                <c:pt idx="65">
                  <c:v>1</c:v>
                </c:pt>
                <c:pt idx="66">
                  <c:v>1</c:v>
                </c:pt>
                <c:pt idx="67">
                  <c:v>1</c:v>
                </c:pt>
                <c:pt idx="68">
                  <c:v>1</c:v>
                </c:pt>
                <c:pt idx="69">
                  <c:v>1</c:v>
                </c:pt>
                <c:pt idx="70">
                  <c:v>2</c:v>
                </c:pt>
                <c:pt idx="71">
                  <c:v>3</c:v>
                </c:pt>
                <c:pt idx="72">
                  <c:v>1</c:v>
                </c:pt>
                <c:pt idx="73">
                  <c:v>2</c:v>
                </c:pt>
                <c:pt idx="74">
                  <c:v>1</c:v>
                </c:pt>
                <c:pt idx="75">
                  <c:v>1</c:v>
                </c:pt>
                <c:pt idx="76">
                  <c:v>1</c:v>
                </c:pt>
                <c:pt idx="77">
                  <c:v>1</c:v>
                </c:pt>
                <c:pt idx="78">
                  <c:v>1</c:v>
                </c:pt>
                <c:pt idx="79">
                  <c:v>5</c:v>
                </c:pt>
                <c:pt idx="80">
                  <c:v>1</c:v>
                </c:pt>
                <c:pt idx="81">
                  <c:v>1</c:v>
                </c:pt>
                <c:pt idx="82">
                  <c:v>1</c:v>
                </c:pt>
                <c:pt idx="83">
                  <c:v>2</c:v>
                </c:pt>
                <c:pt idx="84">
                  <c:v>1</c:v>
                </c:pt>
                <c:pt idx="85">
                  <c:v>3</c:v>
                </c:pt>
                <c:pt idx="86">
                  <c:v>21</c:v>
                </c:pt>
                <c:pt idx="87">
                  <c:v>2</c:v>
                </c:pt>
                <c:pt idx="88">
                  <c:v>1</c:v>
                </c:pt>
                <c:pt idx="89">
                  <c:v>1</c:v>
                </c:pt>
                <c:pt idx="90">
                  <c:v>2</c:v>
                </c:pt>
                <c:pt idx="91">
                  <c:v>33</c:v>
                </c:pt>
                <c:pt idx="92">
                  <c:v>3</c:v>
                </c:pt>
                <c:pt idx="93">
                  <c:v>2</c:v>
                </c:pt>
                <c:pt idx="94">
                  <c:v>3</c:v>
                </c:pt>
                <c:pt idx="95">
                  <c:v>1</c:v>
                </c:pt>
                <c:pt idx="96">
                  <c:v>1</c:v>
                </c:pt>
                <c:pt idx="97">
                  <c:v>1</c:v>
                </c:pt>
                <c:pt idx="98">
                  <c:v>1</c:v>
                </c:pt>
                <c:pt idx="99">
                  <c:v>2</c:v>
                </c:pt>
                <c:pt idx="100">
                  <c:v>1</c:v>
                </c:pt>
                <c:pt idx="101">
                  <c:v>1</c:v>
                </c:pt>
                <c:pt idx="102">
                  <c:v>1</c:v>
                </c:pt>
                <c:pt idx="103">
                  <c:v>3</c:v>
                </c:pt>
                <c:pt idx="104">
                  <c:v>1</c:v>
                </c:pt>
                <c:pt idx="105">
                  <c:v>1</c:v>
                </c:pt>
                <c:pt idx="106">
                  <c:v>1</c:v>
                </c:pt>
                <c:pt idx="107">
                  <c:v>1</c:v>
                </c:pt>
                <c:pt idx="108">
                  <c:v>1</c:v>
                </c:pt>
                <c:pt idx="109">
                  <c:v>1</c:v>
                </c:pt>
                <c:pt idx="110">
                  <c:v>1</c:v>
                </c:pt>
                <c:pt idx="111">
                  <c:v>1</c:v>
                </c:pt>
                <c:pt idx="112">
                  <c:v>1</c:v>
                </c:pt>
                <c:pt idx="113">
                  <c:v>3</c:v>
                </c:pt>
                <c:pt idx="114">
                  <c:v>1</c:v>
                </c:pt>
                <c:pt idx="115">
                  <c:v>1</c:v>
                </c:pt>
                <c:pt idx="116">
                  <c:v>5</c:v>
                </c:pt>
                <c:pt idx="117">
                  <c:v>1</c:v>
                </c:pt>
                <c:pt idx="118">
                  <c:v>2</c:v>
                </c:pt>
                <c:pt idx="119">
                  <c:v>1</c:v>
                </c:pt>
                <c:pt idx="120">
                  <c:v>1</c:v>
                </c:pt>
                <c:pt idx="121">
                  <c:v>5</c:v>
                </c:pt>
                <c:pt idx="122">
                  <c:v>1</c:v>
                </c:pt>
                <c:pt idx="123">
                  <c:v>2</c:v>
                </c:pt>
                <c:pt idx="124">
                  <c:v>1</c:v>
                </c:pt>
                <c:pt idx="125">
                  <c:v>1</c:v>
                </c:pt>
                <c:pt idx="126">
                  <c:v>10</c:v>
                </c:pt>
                <c:pt idx="127">
                  <c:v>35</c:v>
                </c:pt>
                <c:pt idx="128">
                  <c:v>1</c:v>
                </c:pt>
                <c:pt idx="129">
                  <c:v>1</c:v>
                </c:pt>
                <c:pt idx="130">
                  <c:v>40</c:v>
                </c:pt>
                <c:pt idx="131">
                  <c:v>1</c:v>
                </c:pt>
                <c:pt idx="132">
                  <c:v>20</c:v>
                </c:pt>
                <c:pt idx="133">
                  <c:v>1</c:v>
                </c:pt>
                <c:pt idx="134">
                  <c:v>1</c:v>
                </c:pt>
                <c:pt idx="135">
                  <c:v>2</c:v>
                </c:pt>
                <c:pt idx="136">
                  <c:v>2</c:v>
                </c:pt>
                <c:pt idx="137">
                  <c:v>4</c:v>
                </c:pt>
                <c:pt idx="138">
                  <c:v>1</c:v>
                </c:pt>
                <c:pt idx="139">
                  <c:v>1</c:v>
                </c:pt>
                <c:pt idx="140">
                  <c:v>2</c:v>
                </c:pt>
                <c:pt idx="141">
                  <c:v>1</c:v>
                </c:pt>
                <c:pt idx="142">
                  <c:v>1</c:v>
                </c:pt>
                <c:pt idx="143">
                  <c:v>1</c:v>
                </c:pt>
                <c:pt idx="144">
                  <c:v>3</c:v>
                </c:pt>
                <c:pt idx="145">
                  <c:v>1</c:v>
                </c:pt>
                <c:pt idx="146">
                  <c:v>4</c:v>
                </c:pt>
                <c:pt idx="147">
                  <c:v>1</c:v>
                </c:pt>
                <c:pt idx="148">
                  <c:v>3</c:v>
                </c:pt>
                <c:pt idx="149">
                  <c:v>6</c:v>
                </c:pt>
                <c:pt idx="150">
                  <c:v>3</c:v>
                </c:pt>
                <c:pt idx="151">
                  <c:v>4</c:v>
                </c:pt>
                <c:pt idx="152">
                  <c:v>7</c:v>
                </c:pt>
                <c:pt idx="153">
                  <c:v>1</c:v>
                </c:pt>
                <c:pt idx="154">
                  <c:v>1</c:v>
                </c:pt>
                <c:pt idx="155">
                  <c:v>1</c:v>
                </c:pt>
                <c:pt idx="156">
                  <c:v>1</c:v>
                </c:pt>
                <c:pt idx="157">
                  <c:v>1</c:v>
                </c:pt>
                <c:pt idx="158">
                  <c:v>1</c:v>
                </c:pt>
                <c:pt idx="159">
                  <c:v>3</c:v>
                </c:pt>
                <c:pt idx="160">
                  <c:v>2</c:v>
                </c:pt>
                <c:pt idx="161">
                  <c:v>1</c:v>
                </c:pt>
                <c:pt idx="162">
                  <c:v>1</c:v>
                </c:pt>
                <c:pt idx="163">
                  <c:v>1</c:v>
                </c:pt>
                <c:pt idx="164">
                  <c:v>4</c:v>
                </c:pt>
                <c:pt idx="165">
                  <c:v>3</c:v>
                </c:pt>
                <c:pt idx="166">
                  <c:v>1</c:v>
                </c:pt>
                <c:pt idx="167">
                  <c:v>2</c:v>
                </c:pt>
                <c:pt idx="168">
                  <c:v>1</c:v>
                </c:pt>
                <c:pt idx="169">
                  <c:v>1</c:v>
                </c:pt>
                <c:pt idx="170">
                  <c:v>1</c:v>
                </c:pt>
                <c:pt idx="171">
                  <c:v>1</c:v>
                </c:pt>
                <c:pt idx="172">
                  <c:v>1</c:v>
                </c:pt>
                <c:pt idx="173">
                  <c:v>10</c:v>
                </c:pt>
                <c:pt idx="174">
                  <c:v>4</c:v>
                </c:pt>
                <c:pt idx="175">
                  <c:v>3</c:v>
                </c:pt>
                <c:pt idx="176">
                  <c:v>5</c:v>
                </c:pt>
                <c:pt idx="177">
                  <c:v>27</c:v>
                </c:pt>
                <c:pt idx="178">
                  <c:v>1</c:v>
                </c:pt>
                <c:pt idx="179">
                  <c:v>2</c:v>
                </c:pt>
                <c:pt idx="180">
                  <c:v>2</c:v>
                </c:pt>
                <c:pt idx="181">
                  <c:v>3</c:v>
                </c:pt>
                <c:pt idx="182">
                  <c:v>7</c:v>
                </c:pt>
                <c:pt idx="183">
                  <c:v>1</c:v>
                </c:pt>
                <c:pt idx="184">
                  <c:v>3</c:v>
                </c:pt>
                <c:pt idx="185">
                  <c:v>2</c:v>
                </c:pt>
                <c:pt idx="186">
                  <c:v>1</c:v>
                </c:pt>
                <c:pt idx="187">
                  <c:v>2</c:v>
                </c:pt>
                <c:pt idx="188">
                  <c:v>1</c:v>
                </c:pt>
                <c:pt idx="189">
                  <c:v>1</c:v>
                </c:pt>
                <c:pt idx="190">
                  <c:v>5</c:v>
                </c:pt>
                <c:pt idx="191">
                  <c:v>1</c:v>
                </c:pt>
                <c:pt idx="192">
                  <c:v>20</c:v>
                </c:pt>
                <c:pt idx="193">
                  <c:v>8</c:v>
                </c:pt>
                <c:pt idx="194">
                  <c:v>1</c:v>
                </c:pt>
                <c:pt idx="195">
                  <c:v>2</c:v>
                </c:pt>
                <c:pt idx="196">
                  <c:v>1</c:v>
                </c:pt>
                <c:pt idx="197">
                  <c:v>1</c:v>
                </c:pt>
                <c:pt idx="198">
                  <c:v>1</c:v>
                </c:pt>
                <c:pt idx="199">
                  <c:v>1</c:v>
                </c:pt>
                <c:pt idx="200">
                  <c:v>2</c:v>
                </c:pt>
                <c:pt idx="201">
                  <c:v>1</c:v>
                </c:pt>
                <c:pt idx="202">
                  <c:v>3</c:v>
                </c:pt>
                <c:pt idx="203">
                  <c:v>4</c:v>
                </c:pt>
                <c:pt idx="204">
                  <c:v>1</c:v>
                </c:pt>
                <c:pt idx="205">
                  <c:v>1</c:v>
                </c:pt>
                <c:pt idx="206">
                  <c:v>1</c:v>
                </c:pt>
                <c:pt idx="207">
                  <c:v>1</c:v>
                </c:pt>
                <c:pt idx="208">
                  <c:v>1</c:v>
                </c:pt>
                <c:pt idx="209">
                  <c:v>1</c:v>
                </c:pt>
                <c:pt idx="210">
                  <c:v>1</c:v>
                </c:pt>
              </c:numCache>
            </c:numRef>
          </c:val>
        </c:ser>
        <c:marker val="1"/>
        <c:axId val="115260416"/>
        <c:axId val="115292416"/>
      </c:lineChart>
      <c:catAx>
        <c:axId val="115260416"/>
        <c:scaling>
          <c:orientation val="minMax"/>
        </c:scaling>
        <c:axPos val="b"/>
        <c:numFmt formatCode="[$-409]h:mm:ss\ AM/PM;@" sourceLinked="1"/>
        <c:tickLblPos val="nextTo"/>
        <c:crossAx val="115292416"/>
        <c:crosses val="autoZero"/>
        <c:auto val="1"/>
        <c:lblAlgn val="ctr"/>
        <c:lblOffset val="100"/>
      </c:catAx>
      <c:valAx>
        <c:axId val="115292416"/>
        <c:scaling>
          <c:orientation val="minMax"/>
        </c:scaling>
        <c:axPos val="l"/>
        <c:majorGridlines/>
        <c:numFmt formatCode="General" sourceLinked="1"/>
        <c:tickLblPos val="nextTo"/>
        <c:crossAx val="115260416"/>
        <c:crosses val="autoZero"/>
        <c:crossBetween val="between"/>
      </c:valAx>
    </c:plotArea>
    <c:legend>
      <c:legendPos val="r"/>
    </c:legend>
    <c:plotVisOnly val="1"/>
  </c:chart>
  <c:spPr>
    <a:solidFill>
      <a:schemeClr val="lt1"/>
    </a:solidFill>
    <a:ln w="25400" cap="flat" cmpd="sng" algn="ctr">
      <a:solidFill>
        <a:schemeClr val="accent6"/>
      </a:solidFill>
      <a:prstDash val="solid"/>
    </a:ln>
    <a:effectLst/>
  </c:spPr>
  <c:txPr>
    <a:bodyPr/>
    <a:lstStyle/>
    <a:p>
      <a:pPr>
        <a:defRPr>
          <a:solidFill>
            <a:schemeClr val="dk1"/>
          </a:solidFill>
          <a:latin typeface="+mn-lt"/>
          <a:ea typeface="+mn-ea"/>
          <a:cs typeface="+mn-cs"/>
        </a:defRPr>
      </a:pPr>
      <a:endParaRPr lang="zh-TW"/>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zh-TW"/>
  <c:chart>
    <c:plotArea>
      <c:layout/>
      <c:lineChart>
        <c:grouping val="standard"/>
        <c:ser>
          <c:idx val="1"/>
          <c:order val="0"/>
          <c:tx>
            <c:v>7100 成交價</c:v>
          </c:tx>
          <c:marker>
            <c:symbol val="none"/>
          </c:marker>
          <c:cat>
            <c:numRef>
              <c:f>Sheet2!$D$1039:$D$1288</c:f>
              <c:numCache>
                <c:formatCode>[$-409]h:mm:ss\ AM/PM;@</c:formatCode>
                <c:ptCount val="250"/>
                <c:pt idx="0">
                  <c:v>0.40694733796296456</c:v>
                </c:pt>
                <c:pt idx="1">
                  <c:v>0.40738715277777782</c:v>
                </c:pt>
                <c:pt idx="2">
                  <c:v>0.40738715277777782</c:v>
                </c:pt>
                <c:pt idx="3">
                  <c:v>0.40738715277777782</c:v>
                </c:pt>
                <c:pt idx="4">
                  <c:v>0.40738715277777782</c:v>
                </c:pt>
                <c:pt idx="5">
                  <c:v>0.40738715277777782</c:v>
                </c:pt>
                <c:pt idx="6">
                  <c:v>0.40738715277777782</c:v>
                </c:pt>
                <c:pt idx="7">
                  <c:v>0.40738715277777782</c:v>
                </c:pt>
                <c:pt idx="8">
                  <c:v>0.40738715277777782</c:v>
                </c:pt>
                <c:pt idx="9">
                  <c:v>0.40738715277777782</c:v>
                </c:pt>
                <c:pt idx="10">
                  <c:v>0.40740162037037037</c:v>
                </c:pt>
                <c:pt idx="11">
                  <c:v>0.40747974537037224</c:v>
                </c:pt>
                <c:pt idx="12">
                  <c:v>0.40750000000000008</c:v>
                </c:pt>
                <c:pt idx="13">
                  <c:v>0.40751446759259446</c:v>
                </c:pt>
                <c:pt idx="14">
                  <c:v>0.40753182870370369</c:v>
                </c:pt>
                <c:pt idx="15">
                  <c:v>0.40760995370370368</c:v>
                </c:pt>
                <c:pt idx="16">
                  <c:v>0.40763020833333324</c:v>
                </c:pt>
                <c:pt idx="17">
                  <c:v>0.40764467592592768</c:v>
                </c:pt>
                <c:pt idx="18">
                  <c:v>0.40764756944444624</c:v>
                </c:pt>
                <c:pt idx="19">
                  <c:v>0.40765046296296514</c:v>
                </c:pt>
                <c:pt idx="20">
                  <c:v>0.40768807870370388</c:v>
                </c:pt>
                <c:pt idx="21">
                  <c:v>0.40768807870370388</c:v>
                </c:pt>
                <c:pt idx="22">
                  <c:v>0.4077748842592625</c:v>
                </c:pt>
                <c:pt idx="23">
                  <c:v>0.40783275462962981</c:v>
                </c:pt>
                <c:pt idx="24">
                  <c:v>0.40787905092592597</c:v>
                </c:pt>
                <c:pt idx="25">
                  <c:v>0.40798032407407625</c:v>
                </c:pt>
                <c:pt idx="26">
                  <c:v>0.40817418981481807</c:v>
                </c:pt>
                <c:pt idx="27">
                  <c:v>0.40818865740740901</c:v>
                </c:pt>
                <c:pt idx="28">
                  <c:v>0.40820891203703707</c:v>
                </c:pt>
                <c:pt idx="29">
                  <c:v>0.40840567129629796</c:v>
                </c:pt>
                <c:pt idx="30">
                  <c:v>0.4084346064814815</c:v>
                </c:pt>
                <c:pt idx="31">
                  <c:v>0.40854456018518531</c:v>
                </c:pt>
                <c:pt idx="32">
                  <c:v>0.40866030092592592</c:v>
                </c:pt>
                <c:pt idx="33">
                  <c:v>0.40867476851851858</c:v>
                </c:pt>
                <c:pt idx="34">
                  <c:v>0.40877025462962968</c:v>
                </c:pt>
                <c:pt idx="35">
                  <c:v>0.40894675925926188</c:v>
                </c:pt>
                <c:pt idx="36">
                  <c:v>0.40896412037037183</c:v>
                </c:pt>
                <c:pt idx="37">
                  <c:v>0.40899594907407438</c:v>
                </c:pt>
                <c:pt idx="38">
                  <c:v>0.40903935185185186</c:v>
                </c:pt>
                <c:pt idx="39">
                  <c:v>0.40909722222222222</c:v>
                </c:pt>
                <c:pt idx="40">
                  <c:v>0.40920428240740742</c:v>
                </c:pt>
                <c:pt idx="41">
                  <c:v>0.40928240740740907</c:v>
                </c:pt>
                <c:pt idx="42">
                  <c:v>0.40956018518518661</c:v>
                </c:pt>
                <c:pt idx="43">
                  <c:v>0.40957754629629628</c:v>
                </c:pt>
                <c:pt idx="44">
                  <c:v>0.40963831018518521</c:v>
                </c:pt>
                <c:pt idx="45">
                  <c:v>0.40978009259259257</c:v>
                </c:pt>
                <c:pt idx="46">
                  <c:v>0.40984375000000001</c:v>
                </c:pt>
                <c:pt idx="47">
                  <c:v>0.40989293981481795</c:v>
                </c:pt>
                <c:pt idx="48">
                  <c:v>0.40992187500000254</c:v>
                </c:pt>
                <c:pt idx="49">
                  <c:v>0.40993344907407431</c:v>
                </c:pt>
                <c:pt idx="50">
                  <c:v>0.40995659722222494</c:v>
                </c:pt>
                <c:pt idx="51">
                  <c:v>0.41006655092592598</c:v>
                </c:pt>
                <c:pt idx="52">
                  <c:v>0.41041666666666926</c:v>
                </c:pt>
                <c:pt idx="53">
                  <c:v>0.41041956018518538</c:v>
                </c:pt>
                <c:pt idx="54">
                  <c:v>0.41096643518518661</c:v>
                </c:pt>
                <c:pt idx="55">
                  <c:v>0.41096643518518661</c:v>
                </c:pt>
                <c:pt idx="56">
                  <c:v>0.41096643518518661</c:v>
                </c:pt>
                <c:pt idx="57">
                  <c:v>0.41096643518518661</c:v>
                </c:pt>
                <c:pt idx="58">
                  <c:v>0.41096643518518661</c:v>
                </c:pt>
                <c:pt idx="59">
                  <c:v>0.4110040509259259</c:v>
                </c:pt>
                <c:pt idx="60">
                  <c:v>0.41107060185185512</c:v>
                </c:pt>
                <c:pt idx="61">
                  <c:v>0.41107060185185512</c:v>
                </c:pt>
                <c:pt idx="62">
                  <c:v>0.41123553240740729</c:v>
                </c:pt>
                <c:pt idx="63">
                  <c:v>0.41127314814814814</c:v>
                </c:pt>
                <c:pt idx="64">
                  <c:v>0.41129050925926142</c:v>
                </c:pt>
                <c:pt idx="65">
                  <c:v>0.41170717592592598</c:v>
                </c:pt>
                <c:pt idx="66">
                  <c:v>0.41176215277777778</c:v>
                </c:pt>
                <c:pt idx="67">
                  <c:v>0.41208333333333336</c:v>
                </c:pt>
                <c:pt idx="68">
                  <c:v>0.41211226851851851</c:v>
                </c:pt>
                <c:pt idx="69">
                  <c:v>0.41239583333333335</c:v>
                </c:pt>
                <c:pt idx="70">
                  <c:v>0.41240451388889154</c:v>
                </c:pt>
                <c:pt idx="71">
                  <c:v>0.41240740740740883</c:v>
                </c:pt>
                <c:pt idx="72">
                  <c:v>0.41243344907407431</c:v>
                </c:pt>
                <c:pt idx="73">
                  <c:v>0.41248842592592844</c:v>
                </c:pt>
                <c:pt idx="74">
                  <c:v>0.41251736111111131</c:v>
                </c:pt>
                <c:pt idx="75">
                  <c:v>0.41251736111111131</c:v>
                </c:pt>
                <c:pt idx="76">
                  <c:v>0.41260706018518517</c:v>
                </c:pt>
                <c:pt idx="77">
                  <c:v>0.41277777777777958</c:v>
                </c:pt>
                <c:pt idx="78">
                  <c:v>0.41288194444444692</c:v>
                </c:pt>
                <c:pt idx="79">
                  <c:v>0.41293113425925931</c:v>
                </c:pt>
                <c:pt idx="80">
                  <c:v>0.41303530092592594</c:v>
                </c:pt>
                <c:pt idx="81">
                  <c:v>0.41303530092592594</c:v>
                </c:pt>
                <c:pt idx="82">
                  <c:v>0.41332465277777958</c:v>
                </c:pt>
                <c:pt idx="83">
                  <c:v>0.41335069444444733</c:v>
                </c:pt>
                <c:pt idx="84">
                  <c:v>0.41338252314815077</c:v>
                </c:pt>
                <c:pt idx="85">
                  <c:v>0.41348379629629772</c:v>
                </c:pt>
                <c:pt idx="86">
                  <c:v>0.41349537037037037</c:v>
                </c:pt>
                <c:pt idx="87">
                  <c:v>0.41349826388889144</c:v>
                </c:pt>
                <c:pt idx="88">
                  <c:v>0.41357349537037236</c:v>
                </c:pt>
                <c:pt idx="89">
                  <c:v>0.41365740740740736</c:v>
                </c:pt>
                <c:pt idx="90">
                  <c:v>0.41368634259259257</c:v>
                </c:pt>
                <c:pt idx="91">
                  <c:v>0.41372106481481657</c:v>
                </c:pt>
                <c:pt idx="92">
                  <c:v>0.41381655092592756</c:v>
                </c:pt>
                <c:pt idx="93">
                  <c:v>0.41446180555555717</c:v>
                </c:pt>
                <c:pt idx="94">
                  <c:v>0.41446180555555717</c:v>
                </c:pt>
                <c:pt idx="95">
                  <c:v>0.41446180555555717</c:v>
                </c:pt>
                <c:pt idx="96">
                  <c:v>0.41446180555555717</c:v>
                </c:pt>
                <c:pt idx="97">
                  <c:v>0.41446180555555717</c:v>
                </c:pt>
                <c:pt idx="98">
                  <c:v>0.41446180555555717</c:v>
                </c:pt>
                <c:pt idx="99">
                  <c:v>0.41446469907407729</c:v>
                </c:pt>
                <c:pt idx="100">
                  <c:v>0.41450231481481692</c:v>
                </c:pt>
                <c:pt idx="101">
                  <c:v>0.41453993055555555</c:v>
                </c:pt>
                <c:pt idx="102">
                  <c:v>0.41458043981481807</c:v>
                </c:pt>
                <c:pt idx="103">
                  <c:v>0.41458043981481807</c:v>
                </c:pt>
                <c:pt idx="104">
                  <c:v>0.41465856481481772</c:v>
                </c:pt>
                <c:pt idx="105">
                  <c:v>0.41485532407407438</c:v>
                </c:pt>
                <c:pt idx="106">
                  <c:v>0.41487557870370539</c:v>
                </c:pt>
                <c:pt idx="107">
                  <c:v>0.41508969907407695</c:v>
                </c:pt>
                <c:pt idx="108">
                  <c:v>0.41581597222222494</c:v>
                </c:pt>
                <c:pt idx="109">
                  <c:v>0.41581886574074511</c:v>
                </c:pt>
                <c:pt idx="110">
                  <c:v>0.41584780092592638</c:v>
                </c:pt>
                <c:pt idx="111">
                  <c:v>0.41588541666666823</c:v>
                </c:pt>
                <c:pt idx="112">
                  <c:v>0.41597511574074292</c:v>
                </c:pt>
                <c:pt idx="113">
                  <c:v>0.41602430555555775</c:v>
                </c:pt>
                <c:pt idx="114">
                  <c:v>0.41612268518518714</c:v>
                </c:pt>
                <c:pt idx="115">
                  <c:v>0.41615740740740742</c:v>
                </c:pt>
                <c:pt idx="116">
                  <c:v>0.41702546296296589</c:v>
                </c:pt>
                <c:pt idx="117">
                  <c:v>0.41707175925926188</c:v>
                </c:pt>
                <c:pt idx="118">
                  <c:v>0.41725405092592593</c:v>
                </c:pt>
                <c:pt idx="119">
                  <c:v>0.41730324074074082</c:v>
                </c:pt>
                <c:pt idx="120">
                  <c:v>0.41737557870370534</c:v>
                </c:pt>
                <c:pt idx="121">
                  <c:v>0.41737847222222557</c:v>
                </c:pt>
                <c:pt idx="122">
                  <c:v>0.41760127314814832</c:v>
                </c:pt>
                <c:pt idx="123">
                  <c:v>0.4178443287037038</c:v>
                </c:pt>
                <c:pt idx="124">
                  <c:v>0.41787615740740924</c:v>
                </c:pt>
                <c:pt idx="125">
                  <c:v>0.41793113425925932</c:v>
                </c:pt>
                <c:pt idx="126">
                  <c:v>0.41795717592592785</c:v>
                </c:pt>
                <c:pt idx="127">
                  <c:v>0.4179629629629667</c:v>
                </c:pt>
                <c:pt idx="128">
                  <c:v>0.4179629629629667</c:v>
                </c:pt>
                <c:pt idx="129">
                  <c:v>0.41796585648148149</c:v>
                </c:pt>
                <c:pt idx="130">
                  <c:v>0.41804976851851849</c:v>
                </c:pt>
                <c:pt idx="131">
                  <c:v>0.41809027777777957</c:v>
                </c:pt>
                <c:pt idx="132">
                  <c:v>0.41809027777777957</c:v>
                </c:pt>
                <c:pt idx="133">
                  <c:v>0.41813657407407567</c:v>
                </c:pt>
                <c:pt idx="134">
                  <c:v>0.41814525462962965</c:v>
                </c:pt>
                <c:pt idx="135">
                  <c:v>0.41817418981481802</c:v>
                </c:pt>
                <c:pt idx="136">
                  <c:v>0.41818576388889211</c:v>
                </c:pt>
                <c:pt idx="137">
                  <c:v>0.41819155092592575</c:v>
                </c:pt>
                <c:pt idx="138">
                  <c:v>0.41819155092592575</c:v>
                </c:pt>
                <c:pt idx="139">
                  <c:v>0.41823495370370378</c:v>
                </c:pt>
                <c:pt idx="140">
                  <c:v>0.41829282407407431</c:v>
                </c:pt>
                <c:pt idx="141">
                  <c:v>0.41831307870370382</c:v>
                </c:pt>
                <c:pt idx="142">
                  <c:v>0.41832754629629632</c:v>
                </c:pt>
                <c:pt idx="143">
                  <c:v>0.41833912037037035</c:v>
                </c:pt>
                <c:pt idx="144">
                  <c:v>0.41833912037037035</c:v>
                </c:pt>
                <c:pt idx="145">
                  <c:v>0.4183651620370385</c:v>
                </c:pt>
                <c:pt idx="146">
                  <c:v>0.41844328703703698</c:v>
                </c:pt>
                <c:pt idx="147">
                  <c:v>0.41847800925926359</c:v>
                </c:pt>
                <c:pt idx="148">
                  <c:v>0.41849247685185398</c:v>
                </c:pt>
                <c:pt idx="149">
                  <c:v>0.41866319444444594</c:v>
                </c:pt>
                <c:pt idx="150">
                  <c:v>0.41875000000000001</c:v>
                </c:pt>
                <c:pt idx="151">
                  <c:v>0.41880208333333507</c:v>
                </c:pt>
                <c:pt idx="152">
                  <c:v>0.41895543981481692</c:v>
                </c:pt>
                <c:pt idx="153">
                  <c:v>0.41904803240740746</c:v>
                </c:pt>
                <c:pt idx="154">
                  <c:v>0.41907696759259538</c:v>
                </c:pt>
                <c:pt idx="155">
                  <c:v>0.41920138888888886</c:v>
                </c:pt>
                <c:pt idx="156">
                  <c:v>0.41923032407407407</c:v>
                </c:pt>
                <c:pt idx="157">
                  <c:v>0.41927083333333331</c:v>
                </c:pt>
                <c:pt idx="158">
                  <c:v>0.42001157407407591</c:v>
                </c:pt>
                <c:pt idx="159">
                  <c:v>0.42010416666666811</c:v>
                </c:pt>
                <c:pt idx="160">
                  <c:v>0.42022569444444635</c:v>
                </c:pt>
                <c:pt idx="161">
                  <c:v>0.42028356481481743</c:v>
                </c:pt>
                <c:pt idx="162">
                  <c:v>0.42032118055555717</c:v>
                </c:pt>
                <c:pt idx="163">
                  <c:v>0.42037615740740925</c:v>
                </c:pt>
                <c:pt idx="164">
                  <c:v>0.42073784722222235</c:v>
                </c:pt>
                <c:pt idx="165">
                  <c:v>0.42083333333333334</c:v>
                </c:pt>
                <c:pt idx="166">
                  <c:v>0.4214525462962963</c:v>
                </c:pt>
                <c:pt idx="167">
                  <c:v>0.4214525462962963</c:v>
                </c:pt>
                <c:pt idx="168">
                  <c:v>0.4214525462962963</c:v>
                </c:pt>
                <c:pt idx="169">
                  <c:v>0.4214525462962963</c:v>
                </c:pt>
                <c:pt idx="170">
                  <c:v>0.4214525462962963</c:v>
                </c:pt>
                <c:pt idx="171">
                  <c:v>0.4214525462962963</c:v>
                </c:pt>
                <c:pt idx="172">
                  <c:v>0.4214525462962963</c:v>
                </c:pt>
                <c:pt idx="173">
                  <c:v>0.42156828703703908</c:v>
                </c:pt>
                <c:pt idx="174">
                  <c:v>0.42187500000000144</c:v>
                </c:pt>
                <c:pt idx="175">
                  <c:v>0.42189236111111256</c:v>
                </c:pt>
                <c:pt idx="176">
                  <c:v>0.42211226851851852</c:v>
                </c:pt>
                <c:pt idx="177">
                  <c:v>0.42221643518518531</c:v>
                </c:pt>
                <c:pt idx="178">
                  <c:v>0.42237847222222547</c:v>
                </c:pt>
                <c:pt idx="179">
                  <c:v>0.42242766203703891</c:v>
                </c:pt>
                <c:pt idx="180">
                  <c:v>0.42245081018518532</c:v>
                </c:pt>
                <c:pt idx="181">
                  <c:v>0.42246238425926258</c:v>
                </c:pt>
                <c:pt idx="182">
                  <c:v>0.42248553240740788</c:v>
                </c:pt>
                <c:pt idx="183">
                  <c:v>0.42259548611111114</c:v>
                </c:pt>
                <c:pt idx="184">
                  <c:v>0.42287615740740953</c:v>
                </c:pt>
                <c:pt idx="185">
                  <c:v>0.42293113425925932</c:v>
                </c:pt>
                <c:pt idx="186">
                  <c:v>0.42293113425925932</c:v>
                </c:pt>
                <c:pt idx="187">
                  <c:v>0.42296875000000161</c:v>
                </c:pt>
                <c:pt idx="188">
                  <c:v>0.42296875000000161</c:v>
                </c:pt>
                <c:pt idx="189">
                  <c:v>0.42305555555555552</c:v>
                </c:pt>
                <c:pt idx="190">
                  <c:v>0.42309027777777958</c:v>
                </c:pt>
                <c:pt idx="191">
                  <c:v>0.42309895833333333</c:v>
                </c:pt>
                <c:pt idx="192">
                  <c:v>0.42349826388889195</c:v>
                </c:pt>
                <c:pt idx="193">
                  <c:v>0.42349826388889195</c:v>
                </c:pt>
                <c:pt idx="194">
                  <c:v>0.42359375000000005</c:v>
                </c:pt>
                <c:pt idx="195">
                  <c:v>0.42376157407407555</c:v>
                </c:pt>
                <c:pt idx="196">
                  <c:v>0.42429976851851853</c:v>
                </c:pt>
                <c:pt idx="197">
                  <c:v>0.42483506944444704</c:v>
                </c:pt>
                <c:pt idx="198">
                  <c:v>0.42483506944444704</c:v>
                </c:pt>
                <c:pt idx="199">
                  <c:v>0.42483506944444704</c:v>
                </c:pt>
                <c:pt idx="200">
                  <c:v>0.42483506944444704</c:v>
                </c:pt>
                <c:pt idx="201">
                  <c:v>0.42483506944444704</c:v>
                </c:pt>
                <c:pt idx="202">
                  <c:v>0.42483506944444704</c:v>
                </c:pt>
                <c:pt idx="203">
                  <c:v>0.42483506944444704</c:v>
                </c:pt>
                <c:pt idx="204">
                  <c:v>0.42495949074074257</c:v>
                </c:pt>
                <c:pt idx="205">
                  <c:v>0.42497974537037247</c:v>
                </c:pt>
                <c:pt idx="206">
                  <c:v>0.42504050925926257</c:v>
                </c:pt>
                <c:pt idx="207">
                  <c:v>0.42515914351851825</c:v>
                </c:pt>
                <c:pt idx="208">
                  <c:v>0.42530960648148147</c:v>
                </c:pt>
                <c:pt idx="209">
                  <c:v>0.42530960648148147</c:v>
                </c:pt>
                <c:pt idx="210">
                  <c:v>0.42531539351851888</c:v>
                </c:pt>
                <c:pt idx="211">
                  <c:v>0.42537615740740947</c:v>
                </c:pt>
                <c:pt idx="212">
                  <c:v>0.42544270833333336</c:v>
                </c:pt>
                <c:pt idx="213">
                  <c:v>0.42546296296296726</c:v>
                </c:pt>
                <c:pt idx="214">
                  <c:v>0.42555555555555552</c:v>
                </c:pt>
                <c:pt idx="215">
                  <c:v>0.42560185185185345</c:v>
                </c:pt>
                <c:pt idx="216">
                  <c:v>0.42561921296296457</c:v>
                </c:pt>
                <c:pt idx="217">
                  <c:v>0.42563368055555556</c:v>
                </c:pt>
                <c:pt idx="218">
                  <c:v>0.42568865740740924</c:v>
                </c:pt>
                <c:pt idx="219">
                  <c:v>0.42578993055555558</c:v>
                </c:pt>
                <c:pt idx="220">
                  <c:v>0.42592592592592843</c:v>
                </c:pt>
                <c:pt idx="221">
                  <c:v>0.42596064814814832</c:v>
                </c:pt>
                <c:pt idx="222">
                  <c:v>0.42599826388889211</c:v>
                </c:pt>
                <c:pt idx="223">
                  <c:v>0.42599826388889211</c:v>
                </c:pt>
                <c:pt idx="224">
                  <c:v>0.42601562500000162</c:v>
                </c:pt>
                <c:pt idx="225">
                  <c:v>0.42601562500000162</c:v>
                </c:pt>
                <c:pt idx="226">
                  <c:v>0.42601562500000162</c:v>
                </c:pt>
                <c:pt idx="227">
                  <c:v>0.42601851851851852</c:v>
                </c:pt>
                <c:pt idx="228">
                  <c:v>0.42608796296296619</c:v>
                </c:pt>
                <c:pt idx="229">
                  <c:v>0.42622685185185444</c:v>
                </c:pt>
                <c:pt idx="230">
                  <c:v>0.42625578703703698</c:v>
                </c:pt>
                <c:pt idx="231">
                  <c:v>0.42642361111111132</c:v>
                </c:pt>
                <c:pt idx="232">
                  <c:v>0.42642939814814984</c:v>
                </c:pt>
                <c:pt idx="233">
                  <c:v>0.42646412037037201</c:v>
                </c:pt>
                <c:pt idx="234">
                  <c:v>0.42649884259259258</c:v>
                </c:pt>
                <c:pt idx="235">
                  <c:v>0.42657118055555582</c:v>
                </c:pt>
                <c:pt idx="236">
                  <c:v>0.42659722222222235</c:v>
                </c:pt>
                <c:pt idx="237">
                  <c:v>0.42680555555555588</c:v>
                </c:pt>
                <c:pt idx="238">
                  <c:v>0.42680555555555588</c:v>
                </c:pt>
                <c:pt idx="239">
                  <c:v>0.42680555555555588</c:v>
                </c:pt>
                <c:pt idx="240">
                  <c:v>0.4268142361111113</c:v>
                </c:pt>
                <c:pt idx="241">
                  <c:v>0.4268142361111113</c:v>
                </c:pt>
                <c:pt idx="242">
                  <c:v>0.42682002314815065</c:v>
                </c:pt>
                <c:pt idx="243">
                  <c:v>0.4269762731481514</c:v>
                </c:pt>
                <c:pt idx="244">
                  <c:v>0.42735821759259446</c:v>
                </c:pt>
                <c:pt idx="245">
                  <c:v>0.42736689814815076</c:v>
                </c:pt>
                <c:pt idx="246">
                  <c:v>0.42736689814815076</c:v>
                </c:pt>
                <c:pt idx="247">
                  <c:v>0.42747395833333335</c:v>
                </c:pt>
                <c:pt idx="248">
                  <c:v>0.42768229166666927</c:v>
                </c:pt>
                <c:pt idx="249">
                  <c:v>0.4277575231481483</c:v>
                </c:pt>
              </c:numCache>
            </c:numRef>
          </c:cat>
          <c:val>
            <c:numRef>
              <c:f>Sheet2!$C$1039:$C$1288</c:f>
              <c:numCache>
                <c:formatCode>General</c:formatCode>
                <c:ptCount val="250"/>
                <c:pt idx="0">
                  <c:v>172</c:v>
                </c:pt>
                <c:pt idx="1">
                  <c:v>173</c:v>
                </c:pt>
                <c:pt idx="2">
                  <c:v>172</c:v>
                </c:pt>
                <c:pt idx="3">
                  <c:v>172</c:v>
                </c:pt>
                <c:pt idx="4">
                  <c:v>172</c:v>
                </c:pt>
                <c:pt idx="5">
                  <c:v>172</c:v>
                </c:pt>
                <c:pt idx="6">
                  <c:v>172</c:v>
                </c:pt>
                <c:pt idx="7">
                  <c:v>172</c:v>
                </c:pt>
                <c:pt idx="8">
                  <c:v>173</c:v>
                </c:pt>
                <c:pt idx="9">
                  <c:v>173</c:v>
                </c:pt>
                <c:pt idx="10">
                  <c:v>173</c:v>
                </c:pt>
                <c:pt idx="11">
                  <c:v>173</c:v>
                </c:pt>
                <c:pt idx="12">
                  <c:v>173</c:v>
                </c:pt>
                <c:pt idx="13">
                  <c:v>173</c:v>
                </c:pt>
                <c:pt idx="14">
                  <c:v>173</c:v>
                </c:pt>
                <c:pt idx="15">
                  <c:v>174</c:v>
                </c:pt>
                <c:pt idx="16">
                  <c:v>174</c:v>
                </c:pt>
                <c:pt idx="17">
                  <c:v>174</c:v>
                </c:pt>
                <c:pt idx="18">
                  <c:v>174</c:v>
                </c:pt>
                <c:pt idx="19">
                  <c:v>174</c:v>
                </c:pt>
                <c:pt idx="20">
                  <c:v>173</c:v>
                </c:pt>
                <c:pt idx="21">
                  <c:v>174</c:v>
                </c:pt>
                <c:pt idx="22">
                  <c:v>175</c:v>
                </c:pt>
                <c:pt idx="23">
                  <c:v>175</c:v>
                </c:pt>
                <c:pt idx="24">
                  <c:v>175</c:v>
                </c:pt>
                <c:pt idx="25">
                  <c:v>175</c:v>
                </c:pt>
                <c:pt idx="26">
                  <c:v>175</c:v>
                </c:pt>
                <c:pt idx="27">
                  <c:v>175</c:v>
                </c:pt>
                <c:pt idx="28">
                  <c:v>175</c:v>
                </c:pt>
                <c:pt idx="29">
                  <c:v>174</c:v>
                </c:pt>
                <c:pt idx="30">
                  <c:v>175</c:v>
                </c:pt>
                <c:pt idx="31">
                  <c:v>175</c:v>
                </c:pt>
                <c:pt idx="32">
                  <c:v>175</c:v>
                </c:pt>
                <c:pt idx="33">
                  <c:v>175</c:v>
                </c:pt>
                <c:pt idx="34">
                  <c:v>175</c:v>
                </c:pt>
                <c:pt idx="35">
                  <c:v>175</c:v>
                </c:pt>
                <c:pt idx="36">
                  <c:v>175</c:v>
                </c:pt>
                <c:pt idx="37">
                  <c:v>175</c:v>
                </c:pt>
                <c:pt idx="38">
                  <c:v>175</c:v>
                </c:pt>
                <c:pt idx="39">
                  <c:v>175</c:v>
                </c:pt>
                <c:pt idx="40">
                  <c:v>175</c:v>
                </c:pt>
                <c:pt idx="41">
                  <c:v>175</c:v>
                </c:pt>
                <c:pt idx="42">
                  <c:v>176</c:v>
                </c:pt>
                <c:pt idx="43">
                  <c:v>176</c:v>
                </c:pt>
                <c:pt idx="44">
                  <c:v>176</c:v>
                </c:pt>
                <c:pt idx="45">
                  <c:v>176</c:v>
                </c:pt>
                <c:pt idx="46">
                  <c:v>176</c:v>
                </c:pt>
                <c:pt idx="47">
                  <c:v>176</c:v>
                </c:pt>
                <c:pt idx="48">
                  <c:v>176</c:v>
                </c:pt>
                <c:pt idx="49">
                  <c:v>176</c:v>
                </c:pt>
                <c:pt idx="50">
                  <c:v>176</c:v>
                </c:pt>
                <c:pt idx="51">
                  <c:v>177</c:v>
                </c:pt>
                <c:pt idx="52">
                  <c:v>177</c:v>
                </c:pt>
                <c:pt idx="53">
                  <c:v>177</c:v>
                </c:pt>
                <c:pt idx="54">
                  <c:v>177</c:v>
                </c:pt>
                <c:pt idx="55">
                  <c:v>177</c:v>
                </c:pt>
                <c:pt idx="56">
                  <c:v>177</c:v>
                </c:pt>
                <c:pt idx="57">
                  <c:v>177</c:v>
                </c:pt>
                <c:pt idx="58">
                  <c:v>177</c:v>
                </c:pt>
                <c:pt idx="59">
                  <c:v>177</c:v>
                </c:pt>
                <c:pt idx="60">
                  <c:v>177</c:v>
                </c:pt>
                <c:pt idx="61">
                  <c:v>178</c:v>
                </c:pt>
                <c:pt idx="62">
                  <c:v>178</c:v>
                </c:pt>
                <c:pt idx="63">
                  <c:v>178</c:v>
                </c:pt>
                <c:pt idx="64">
                  <c:v>178</c:v>
                </c:pt>
                <c:pt idx="65">
                  <c:v>178</c:v>
                </c:pt>
                <c:pt idx="66">
                  <c:v>178</c:v>
                </c:pt>
                <c:pt idx="67">
                  <c:v>178</c:v>
                </c:pt>
                <c:pt idx="68">
                  <c:v>178</c:v>
                </c:pt>
                <c:pt idx="69">
                  <c:v>178</c:v>
                </c:pt>
                <c:pt idx="70">
                  <c:v>179</c:v>
                </c:pt>
                <c:pt idx="71">
                  <c:v>179</c:v>
                </c:pt>
                <c:pt idx="72">
                  <c:v>179</c:v>
                </c:pt>
                <c:pt idx="73">
                  <c:v>178</c:v>
                </c:pt>
                <c:pt idx="74">
                  <c:v>179</c:v>
                </c:pt>
                <c:pt idx="75">
                  <c:v>180</c:v>
                </c:pt>
                <c:pt idx="76">
                  <c:v>180</c:v>
                </c:pt>
                <c:pt idx="77">
                  <c:v>180</c:v>
                </c:pt>
                <c:pt idx="78">
                  <c:v>180</c:v>
                </c:pt>
                <c:pt idx="79">
                  <c:v>180</c:v>
                </c:pt>
                <c:pt idx="80">
                  <c:v>178</c:v>
                </c:pt>
                <c:pt idx="81">
                  <c:v>177</c:v>
                </c:pt>
                <c:pt idx="82">
                  <c:v>180</c:v>
                </c:pt>
                <c:pt idx="83">
                  <c:v>180</c:v>
                </c:pt>
                <c:pt idx="84">
                  <c:v>180</c:v>
                </c:pt>
                <c:pt idx="85">
                  <c:v>179</c:v>
                </c:pt>
                <c:pt idx="86">
                  <c:v>179</c:v>
                </c:pt>
                <c:pt idx="87">
                  <c:v>179</c:v>
                </c:pt>
                <c:pt idx="88">
                  <c:v>179</c:v>
                </c:pt>
                <c:pt idx="89">
                  <c:v>179</c:v>
                </c:pt>
                <c:pt idx="90">
                  <c:v>179</c:v>
                </c:pt>
                <c:pt idx="91">
                  <c:v>179</c:v>
                </c:pt>
                <c:pt idx="92">
                  <c:v>179</c:v>
                </c:pt>
                <c:pt idx="93">
                  <c:v>179</c:v>
                </c:pt>
                <c:pt idx="94">
                  <c:v>179</c:v>
                </c:pt>
                <c:pt idx="95">
                  <c:v>180</c:v>
                </c:pt>
                <c:pt idx="96">
                  <c:v>179</c:v>
                </c:pt>
                <c:pt idx="97">
                  <c:v>179</c:v>
                </c:pt>
                <c:pt idx="98">
                  <c:v>180</c:v>
                </c:pt>
                <c:pt idx="99">
                  <c:v>179</c:v>
                </c:pt>
                <c:pt idx="100">
                  <c:v>179</c:v>
                </c:pt>
                <c:pt idx="101">
                  <c:v>179</c:v>
                </c:pt>
                <c:pt idx="102">
                  <c:v>179</c:v>
                </c:pt>
                <c:pt idx="103">
                  <c:v>178</c:v>
                </c:pt>
                <c:pt idx="104">
                  <c:v>178</c:v>
                </c:pt>
                <c:pt idx="105">
                  <c:v>178</c:v>
                </c:pt>
                <c:pt idx="106">
                  <c:v>178</c:v>
                </c:pt>
                <c:pt idx="107">
                  <c:v>178</c:v>
                </c:pt>
                <c:pt idx="108">
                  <c:v>178</c:v>
                </c:pt>
                <c:pt idx="109">
                  <c:v>178</c:v>
                </c:pt>
                <c:pt idx="110">
                  <c:v>178</c:v>
                </c:pt>
                <c:pt idx="111">
                  <c:v>178</c:v>
                </c:pt>
                <c:pt idx="112">
                  <c:v>178</c:v>
                </c:pt>
                <c:pt idx="113">
                  <c:v>178</c:v>
                </c:pt>
                <c:pt idx="114">
                  <c:v>178</c:v>
                </c:pt>
                <c:pt idx="115">
                  <c:v>178</c:v>
                </c:pt>
                <c:pt idx="116">
                  <c:v>179</c:v>
                </c:pt>
                <c:pt idx="117">
                  <c:v>179</c:v>
                </c:pt>
                <c:pt idx="118">
                  <c:v>179</c:v>
                </c:pt>
                <c:pt idx="119">
                  <c:v>179</c:v>
                </c:pt>
                <c:pt idx="120">
                  <c:v>179</c:v>
                </c:pt>
                <c:pt idx="121">
                  <c:v>178</c:v>
                </c:pt>
                <c:pt idx="122">
                  <c:v>178</c:v>
                </c:pt>
                <c:pt idx="123">
                  <c:v>178</c:v>
                </c:pt>
                <c:pt idx="124">
                  <c:v>178</c:v>
                </c:pt>
                <c:pt idx="125">
                  <c:v>178</c:v>
                </c:pt>
                <c:pt idx="126">
                  <c:v>178</c:v>
                </c:pt>
                <c:pt idx="127">
                  <c:v>178</c:v>
                </c:pt>
                <c:pt idx="128">
                  <c:v>178</c:v>
                </c:pt>
                <c:pt idx="129">
                  <c:v>178</c:v>
                </c:pt>
                <c:pt idx="130">
                  <c:v>178</c:v>
                </c:pt>
                <c:pt idx="131">
                  <c:v>178</c:v>
                </c:pt>
                <c:pt idx="132">
                  <c:v>178</c:v>
                </c:pt>
                <c:pt idx="133">
                  <c:v>178</c:v>
                </c:pt>
                <c:pt idx="134">
                  <c:v>178</c:v>
                </c:pt>
                <c:pt idx="135">
                  <c:v>178</c:v>
                </c:pt>
                <c:pt idx="136">
                  <c:v>178</c:v>
                </c:pt>
                <c:pt idx="137">
                  <c:v>178</c:v>
                </c:pt>
                <c:pt idx="138">
                  <c:v>178</c:v>
                </c:pt>
                <c:pt idx="139">
                  <c:v>178</c:v>
                </c:pt>
                <c:pt idx="140">
                  <c:v>178</c:v>
                </c:pt>
                <c:pt idx="141">
                  <c:v>178</c:v>
                </c:pt>
                <c:pt idx="142">
                  <c:v>178</c:v>
                </c:pt>
                <c:pt idx="143">
                  <c:v>178</c:v>
                </c:pt>
                <c:pt idx="144">
                  <c:v>178</c:v>
                </c:pt>
                <c:pt idx="145">
                  <c:v>177</c:v>
                </c:pt>
                <c:pt idx="146">
                  <c:v>177</c:v>
                </c:pt>
                <c:pt idx="147">
                  <c:v>177</c:v>
                </c:pt>
                <c:pt idx="148">
                  <c:v>177</c:v>
                </c:pt>
                <c:pt idx="149">
                  <c:v>177</c:v>
                </c:pt>
                <c:pt idx="150">
                  <c:v>177</c:v>
                </c:pt>
                <c:pt idx="151">
                  <c:v>177</c:v>
                </c:pt>
                <c:pt idx="152">
                  <c:v>178</c:v>
                </c:pt>
                <c:pt idx="153">
                  <c:v>177</c:v>
                </c:pt>
                <c:pt idx="154">
                  <c:v>177</c:v>
                </c:pt>
                <c:pt idx="155">
                  <c:v>177</c:v>
                </c:pt>
                <c:pt idx="156">
                  <c:v>177</c:v>
                </c:pt>
                <c:pt idx="157">
                  <c:v>177</c:v>
                </c:pt>
                <c:pt idx="158">
                  <c:v>177</c:v>
                </c:pt>
                <c:pt idx="159">
                  <c:v>177</c:v>
                </c:pt>
                <c:pt idx="160">
                  <c:v>177</c:v>
                </c:pt>
                <c:pt idx="161">
                  <c:v>177</c:v>
                </c:pt>
                <c:pt idx="162">
                  <c:v>177</c:v>
                </c:pt>
                <c:pt idx="163">
                  <c:v>177</c:v>
                </c:pt>
                <c:pt idx="164">
                  <c:v>177</c:v>
                </c:pt>
                <c:pt idx="165">
                  <c:v>177</c:v>
                </c:pt>
                <c:pt idx="166">
                  <c:v>177</c:v>
                </c:pt>
                <c:pt idx="167">
                  <c:v>177</c:v>
                </c:pt>
                <c:pt idx="168">
                  <c:v>177</c:v>
                </c:pt>
                <c:pt idx="169">
                  <c:v>177</c:v>
                </c:pt>
                <c:pt idx="170">
                  <c:v>177</c:v>
                </c:pt>
                <c:pt idx="171">
                  <c:v>177</c:v>
                </c:pt>
                <c:pt idx="172">
                  <c:v>177</c:v>
                </c:pt>
                <c:pt idx="173">
                  <c:v>177</c:v>
                </c:pt>
                <c:pt idx="174">
                  <c:v>177</c:v>
                </c:pt>
                <c:pt idx="175">
                  <c:v>177</c:v>
                </c:pt>
                <c:pt idx="176">
                  <c:v>177</c:v>
                </c:pt>
                <c:pt idx="177">
                  <c:v>177</c:v>
                </c:pt>
                <c:pt idx="178">
                  <c:v>177</c:v>
                </c:pt>
                <c:pt idx="179">
                  <c:v>177</c:v>
                </c:pt>
                <c:pt idx="180">
                  <c:v>177</c:v>
                </c:pt>
                <c:pt idx="181">
                  <c:v>178</c:v>
                </c:pt>
                <c:pt idx="182">
                  <c:v>178</c:v>
                </c:pt>
                <c:pt idx="183">
                  <c:v>178</c:v>
                </c:pt>
                <c:pt idx="184">
                  <c:v>178</c:v>
                </c:pt>
                <c:pt idx="185">
                  <c:v>178</c:v>
                </c:pt>
                <c:pt idx="186">
                  <c:v>178</c:v>
                </c:pt>
                <c:pt idx="187">
                  <c:v>178</c:v>
                </c:pt>
                <c:pt idx="188">
                  <c:v>179</c:v>
                </c:pt>
                <c:pt idx="189">
                  <c:v>179</c:v>
                </c:pt>
                <c:pt idx="190">
                  <c:v>179</c:v>
                </c:pt>
                <c:pt idx="191">
                  <c:v>179</c:v>
                </c:pt>
                <c:pt idx="192">
                  <c:v>179</c:v>
                </c:pt>
                <c:pt idx="193">
                  <c:v>180</c:v>
                </c:pt>
                <c:pt idx="194">
                  <c:v>180</c:v>
                </c:pt>
                <c:pt idx="195">
                  <c:v>180</c:v>
                </c:pt>
                <c:pt idx="196">
                  <c:v>180</c:v>
                </c:pt>
                <c:pt idx="197">
                  <c:v>180</c:v>
                </c:pt>
                <c:pt idx="198">
                  <c:v>180</c:v>
                </c:pt>
                <c:pt idx="199">
                  <c:v>180</c:v>
                </c:pt>
                <c:pt idx="200">
                  <c:v>180</c:v>
                </c:pt>
                <c:pt idx="201">
                  <c:v>180</c:v>
                </c:pt>
                <c:pt idx="202">
                  <c:v>180</c:v>
                </c:pt>
                <c:pt idx="203">
                  <c:v>180</c:v>
                </c:pt>
                <c:pt idx="204">
                  <c:v>180</c:v>
                </c:pt>
                <c:pt idx="205">
                  <c:v>180</c:v>
                </c:pt>
                <c:pt idx="206">
                  <c:v>180</c:v>
                </c:pt>
                <c:pt idx="207">
                  <c:v>180</c:v>
                </c:pt>
                <c:pt idx="208">
                  <c:v>180</c:v>
                </c:pt>
                <c:pt idx="209">
                  <c:v>181</c:v>
                </c:pt>
                <c:pt idx="210">
                  <c:v>181</c:v>
                </c:pt>
                <c:pt idx="211">
                  <c:v>181</c:v>
                </c:pt>
                <c:pt idx="212">
                  <c:v>181</c:v>
                </c:pt>
                <c:pt idx="213">
                  <c:v>181</c:v>
                </c:pt>
                <c:pt idx="214">
                  <c:v>181</c:v>
                </c:pt>
                <c:pt idx="215">
                  <c:v>181</c:v>
                </c:pt>
                <c:pt idx="216">
                  <c:v>181</c:v>
                </c:pt>
                <c:pt idx="217">
                  <c:v>181</c:v>
                </c:pt>
                <c:pt idx="218">
                  <c:v>181</c:v>
                </c:pt>
                <c:pt idx="219">
                  <c:v>177</c:v>
                </c:pt>
                <c:pt idx="220">
                  <c:v>181</c:v>
                </c:pt>
                <c:pt idx="221">
                  <c:v>181</c:v>
                </c:pt>
                <c:pt idx="222">
                  <c:v>181</c:v>
                </c:pt>
                <c:pt idx="223">
                  <c:v>182</c:v>
                </c:pt>
                <c:pt idx="224">
                  <c:v>182</c:v>
                </c:pt>
                <c:pt idx="225">
                  <c:v>182</c:v>
                </c:pt>
                <c:pt idx="226">
                  <c:v>183</c:v>
                </c:pt>
                <c:pt idx="227">
                  <c:v>183</c:v>
                </c:pt>
                <c:pt idx="228">
                  <c:v>183</c:v>
                </c:pt>
                <c:pt idx="229">
                  <c:v>177</c:v>
                </c:pt>
                <c:pt idx="230">
                  <c:v>183</c:v>
                </c:pt>
                <c:pt idx="231">
                  <c:v>177</c:v>
                </c:pt>
                <c:pt idx="232">
                  <c:v>183</c:v>
                </c:pt>
                <c:pt idx="233">
                  <c:v>183</c:v>
                </c:pt>
                <c:pt idx="234">
                  <c:v>183</c:v>
                </c:pt>
                <c:pt idx="235">
                  <c:v>183</c:v>
                </c:pt>
                <c:pt idx="236">
                  <c:v>183</c:v>
                </c:pt>
                <c:pt idx="237">
                  <c:v>183</c:v>
                </c:pt>
                <c:pt idx="238">
                  <c:v>184</c:v>
                </c:pt>
                <c:pt idx="239">
                  <c:v>185</c:v>
                </c:pt>
                <c:pt idx="240">
                  <c:v>185</c:v>
                </c:pt>
                <c:pt idx="241">
                  <c:v>186</c:v>
                </c:pt>
                <c:pt idx="242">
                  <c:v>186</c:v>
                </c:pt>
                <c:pt idx="243">
                  <c:v>186</c:v>
                </c:pt>
                <c:pt idx="244">
                  <c:v>177</c:v>
                </c:pt>
                <c:pt idx="245">
                  <c:v>184</c:v>
                </c:pt>
                <c:pt idx="246">
                  <c:v>186</c:v>
                </c:pt>
                <c:pt idx="247">
                  <c:v>186</c:v>
                </c:pt>
                <c:pt idx="248">
                  <c:v>186</c:v>
                </c:pt>
                <c:pt idx="249">
                  <c:v>186</c:v>
                </c:pt>
              </c:numCache>
            </c:numRef>
          </c:val>
        </c:ser>
        <c:ser>
          <c:idx val="0"/>
          <c:order val="1"/>
          <c:tx>
            <c:v>7100 成交量</c:v>
          </c:tx>
          <c:marker>
            <c:symbol val="none"/>
          </c:marker>
          <c:cat>
            <c:numRef>
              <c:f>Sheet2!$D$1039:$D$1288</c:f>
              <c:numCache>
                <c:formatCode>[$-409]h:mm:ss\ AM/PM;@</c:formatCode>
                <c:ptCount val="250"/>
                <c:pt idx="0">
                  <c:v>0.40694733796296456</c:v>
                </c:pt>
                <c:pt idx="1">
                  <c:v>0.40738715277777782</c:v>
                </c:pt>
                <c:pt idx="2">
                  <c:v>0.40738715277777782</c:v>
                </c:pt>
                <c:pt idx="3">
                  <c:v>0.40738715277777782</c:v>
                </c:pt>
                <c:pt idx="4">
                  <c:v>0.40738715277777782</c:v>
                </c:pt>
                <c:pt idx="5">
                  <c:v>0.40738715277777782</c:v>
                </c:pt>
                <c:pt idx="6">
                  <c:v>0.40738715277777782</c:v>
                </c:pt>
                <c:pt idx="7">
                  <c:v>0.40738715277777782</c:v>
                </c:pt>
                <c:pt idx="8">
                  <c:v>0.40738715277777782</c:v>
                </c:pt>
                <c:pt idx="9">
                  <c:v>0.40738715277777782</c:v>
                </c:pt>
                <c:pt idx="10">
                  <c:v>0.40740162037037037</c:v>
                </c:pt>
                <c:pt idx="11">
                  <c:v>0.40747974537037224</c:v>
                </c:pt>
                <c:pt idx="12">
                  <c:v>0.40750000000000008</c:v>
                </c:pt>
                <c:pt idx="13">
                  <c:v>0.40751446759259446</c:v>
                </c:pt>
                <c:pt idx="14">
                  <c:v>0.40753182870370369</c:v>
                </c:pt>
                <c:pt idx="15">
                  <c:v>0.40760995370370368</c:v>
                </c:pt>
                <c:pt idx="16">
                  <c:v>0.40763020833333324</c:v>
                </c:pt>
                <c:pt idx="17">
                  <c:v>0.40764467592592768</c:v>
                </c:pt>
                <c:pt idx="18">
                  <c:v>0.40764756944444624</c:v>
                </c:pt>
                <c:pt idx="19">
                  <c:v>0.40765046296296514</c:v>
                </c:pt>
                <c:pt idx="20">
                  <c:v>0.40768807870370388</c:v>
                </c:pt>
                <c:pt idx="21">
                  <c:v>0.40768807870370388</c:v>
                </c:pt>
                <c:pt idx="22">
                  <c:v>0.4077748842592625</c:v>
                </c:pt>
                <c:pt idx="23">
                  <c:v>0.40783275462962981</c:v>
                </c:pt>
                <c:pt idx="24">
                  <c:v>0.40787905092592597</c:v>
                </c:pt>
                <c:pt idx="25">
                  <c:v>0.40798032407407625</c:v>
                </c:pt>
                <c:pt idx="26">
                  <c:v>0.40817418981481807</c:v>
                </c:pt>
                <c:pt idx="27">
                  <c:v>0.40818865740740901</c:v>
                </c:pt>
                <c:pt idx="28">
                  <c:v>0.40820891203703707</c:v>
                </c:pt>
                <c:pt idx="29">
                  <c:v>0.40840567129629796</c:v>
                </c:pt>
                <c:pt idx="30">
                  <c:v>0.4084346064814815</c:v>
                </c:pt>
                <c:pt idx="31">
                  <c:v>0.40854456018518531</c:v>
                </c:pt>
                <c:pt idx="32">
                  <c:v>0.40866030092592592</c:v>
                </c:pt>
                <c:pt idx="33">
                  <c:v>0.40867476851851858</c:v>
                </c:pt>
                <c:pt idx="34">
                  <c:v>0.40877025462962968</c:v>
                </c:pt>
                <c:pt idx="35">
                  <c:v>0.40894675925926188</c:v>
                </c:pt>
                <c:pt idx="36">
                  <c:v>0.40896412037037183</c:v>
                </c:pt>
                <c:pt idx="37">
                  <c:v>0.40899594907407438</c:v>
                </c:pt>
                <c:pt idx="38">
                  <c:v>0.40903935185185186</c:v>
                </c:pt>
                <c:pt idx="39">
                  <c:v>0.40909722222222222</c:v>
                </c:pt>
                <c:pt idx="40">
                  <c:v>0.40920428240740742</c:v>
                </c:pt>
                <c:pt idx="41">
                  <c:v>0.40928240740740907</c:v>
                </c:pt>
                <c:pt idx="42">
                  <c:v>0.40956018518518661</c:v>
                </c:pt>
                <c:pt idx="43">
                  <c:v>0.40957754629629628</c:v>
                </c:pt>
                <c:pt idx="44">
                  <c:v>0.40963831018518521</c:v>
                </c:pt>
                <c:pt idx="45">
                  <c:v>0.40978009259259257</c:v>
                </c:pt>
                <c:pt idx="46">
                  <c:v>0.40984375000000001</c:v>
                </c:pt>
                <c:pt idx="47">
                  <c:v>0.40989293981481795</c:v>
                </c:pt>
                <c:pt idx="48">
                  <c:v>0.40992187500000254</c:v>
                </c:pt>
                <c:pt idx="49">
                  <c:v>0.40993344907407431</c:v>
                </c:pt>
                <c:pt idx="50">
                  <c:v>0.40995659722222494</c:v>
                </c:pt>
                <c:pt idx="51">
                  <c:v>0.41006655092592598</c:v>
                </c:pt>
                <c:pt idx="52">
                  <c:v>0.41041666666666926</c:v>
                </c:pt>
                <c:pt idx="53">
                  <c:v>0.41041956018518538</c:v>
                </c:pt>
                <c:pt idx="54">
                  <c:v>0.41096643518518661</c:v>
                </c:pt>
                <c:pt idx="55">
                  <c:v>0.41096643518518661</c:v>
                </c:pt>
                <c:pt idx="56">
                  <c:v>0.41096643518518661</c:v>
                </c:pt>
                <c:pt idx="57">
                  <c:v>0.41096643518518661</c:v>
                </c:pt>
                <c:pt idx="58">
                  <c:v>0.41096643518518661</c:v>
                </c:pt>
                <c:pt idx="59">
                  <c:v>0.4110040509259259</c:v>
                </c:pt>
                <c:pt idx="60">
                  <c:v>0.41107060185185512</c:v>
                </c:pt>
                <c:pt idx="61">
                  <c:v>0.41107060185185512</c:v>
                </c:pt>
                <c:pt idx="62">
                  <c:v>0.41123553240740729</c:v>
                </c:pt>
                <c:pt idx="63">
                  <c:v>0.41127314814814814</c:v>
                </c:pt>
                <c:pt idx="64">
                  <c:v>0.41129050925926142</c:v>
                </c:pt>
                <c:pt idx="65">
                  <c:v>0.41170717592592598</c:v>
                </c:pt>
                <c:pt idx="66">
                  <c:v>0.41176215277777778</c:v>
                </c:pt>
                <c:pt idx="67">
                  <c:v>0.41208333333333336</c:v>
                </c:pt>
                <c:pt idx="68">
                  <c:v>0.41211226851851851</c:v>
                </c:pt>
                <c:pt idx="69">
                  <c:v>0.41239583333333335</c:v>
                </c:pt>
                <c:pt idx="70">
                  <c:v>0.41240451388889154</c:v>
                </c:pt>
                <c:pt idx="71">
                  <c:v>0.41240740740740883</c:v>
                </c:pt>
                <c:pt idx="72">
                  <c:v>0.41243344907407431</c:v>
                </c:pt>
                <c:pt idx="73">
                  <c:v>0.41248842592592844</c:v>
                </c:pt>
                <c:pt idx="74">
                  <c:v>0.41251736111111131</c:v>
                </c:pt>
                <c:pt idx="75">
                  <c:v>0.41251736111111131</c:v>
                </c:pt>
                <c:pt idx="76">
                  <c:v>0.41260706018518517</c:v>
                </c:pt>
                <c:pt idx="77">
                  <c:v>0.41277777777777958</c:v>
                </c:pt>
                <c:pt idx="78">
                  <c:v>0.41288194444444692</c:v>
                </c:pt>
                <c:pt idx="79">
                  <c:v>0.41293113425925931</c:v>
                </c:pt>
                <c:pt idx="80">
                  <c:v>0.41303530092592594</c:v>
                </c:pt>
                <c:pt idx="81">
                  <c:v>0.41303530092592594</c:v>
                </c:pt>
                <c:pt idx="82">
                  <c:v>0.41332465277777958</c:v>
                </c:pt>
                <c:pt idx="83">
                  <c:v>0.41335069444444733</c:v>
                </c:pt>
                <c:pt idx="84">
                  <c:v>0.41338252314815077</c:v>
                </c:pt>
                <c:pt idx="85">
                  <c:v>0.41348379629629772</c:v>
                </c:pt>
                <c:pt idx="86">
                  <c:v>0.41349537037037037</c:v>
                </c:pt>
                <c:pt idx="87">
                  <c:v>0.41349826388889144</c:v>
                </c:pt>
                <c:pt idx="88">
                  <c:v>0.41357349537037236</c:v>
                </c:pt>
                <c:pt idx="89">
                  <c:v>0.41365740740740736</c:v>
                </c:pt>
                <c:pt idx="90">
                  <c:v>0.41368634259259257</c:v>
                </c:pt>
                <c:pt idx="91">
                  <c:v>0.41372106481481657</c:v>
                </c:pt>
                <c:pt idx="92">
                  <c:v>0.41381655092592756</c:v>
                </c:pt>
                <c:pt idx="93">
                  <c:v>0.41446180555555717</c:v>
                </c:pt>
                <c:pt idx="94">
                  <c:v>0.41446180555555717</c:v>
                </c:pt>
                <c:pt idx="95">
                  <c:v>0.41446180555555717</c:v>
                </c:pt>
                <c:pt idx="96">
                  <c:v>0.41446180555555717</c:v>
                </c:pt>
                <c:pt idx="97">
                  <c:v>0.41446180555555717</c:v>
                </c:pt>
                <c:pt idx="98">
                  <c:v>0.41446180555555717</c:v>
                </c:pt>
                <c:pt idx="99">
                  <c:v>0.41446469907407729</c:v>
                </c:pt>
                <c:pt idx="100">
                  <c:v>0.41450231481481692</c:v>
                </c:pt>
                <c:pt idx="101">
                  <c:v>0.41453993055555555</c:v>
                </c:pt>
                <c:pt idx="102">
                  <c:v>0.41458043981481807</c:v>
                </c:pt>
                <c:pt idx="103">
                  <c:v>0.41458043981481807</c:v>
                </c:pt>
                <c:pt idx="104">
                  <c:v>0.41465856481481772</c:v>
                </c:pt>
                <c:pt idx="105">
                  <c:v>0.41485532407407438</c:v>
                </c:pt>
                <c:pt idx="106">
                  <c:v>0.41487557870370539</c:v>
                </c:pt>
                <c:pt idx="107">
                  <c:v>0.41508969907407695</c:v>
                </c:pt>
                <c:pt idx="108">
                  <c:v>0.41581597222222494</c:v>
                </c:pt>
                <c:pt idx="109">
                  <c:v>0.41581886574074511</c:v>
                </c:pt>
                <c:pt idx="110">
                  <c:v>0.41584780092592638</c:v>
                </c:pt>
                <c:pt idx="111">
                  <c:v>0.41588541666666823</c:v>
                </c:pt>
                <c:pt idx="112">
                  <c:v>0.41597511574074292</c:v>
                </c:pt>
                <c:pt idx="113">
                  <c:v>0.41602430555555775</c:v>
                </c:pt>
                <c:pt idx="114">
                  <c:v>0.41612268518518714</c:v>
                </c:pt>
                <c:pt idx="115">
                  <c:v>0.41615740740740742</c:v>
                </c:pt>
                <c:pt idx="116">
                  <c:v>0.41702546296296589</c:v>
                </c:pt>
                <c:pt idx="117">
                  <c:v>0.41707175925926188</c:v>
                </c:pt>
                <c:pt idx="118">
                  <c:v>0.41725405092592593</c:v>
                </c:pt>
                <c:pt idx="119">
                  <c:v>0.41730324074074082</c:v>
                </c:pt>
                <c:pt idx="120">
                  <c:v>0.41737557870370534</c:v>
                </c:pt>
                <c:pt idx="121">
                  <c:v>0.41737847222222557</c:v>
                </c:pt>
                <c:pt idx="122">
                  <c:v>0.41760127314814832</c:v>
                </c:pt>
                <c:pt idx="123">
                  <c:v>0.4178443287037038</c:v>
                </c:pt>
                <c:pt idx="124">
                  <c:v>0.41787615740740924</c:v>
                </c:pt>
                <c:pt idx="125">
                  <c:v>0.41793113425925932</c:v>
                </c:pt>
                <c:pt idx="126">
                  <c:v>0.41795717592592785</c:v>
                </c:pt>
                <c:pt idx="127">
                  <c:v>0.4179629629629667</c:v>
                </c:pt>
                <c:pt idx="128">
                  <c:v>0.4179629629629667</c:v>
                </c:pt>
                <c:pt idx="129">
                  <c:v>0.41796585648148149</c:v>
                </c:pt>
                <c:pt idx="130">
                  <c:v>0.41804976851851849</c:v>
                </c:pt>
                <c:pt idx="131">
                  <c:v>0.41809027777777957</c:v>
                </c:pt>
                <c:pt idx="132">
                  <c:v>0.41809027777777957</c:v>
                </c:pt>
                <c:pt idx="133">
                  <c:v>0.41813657407407567</c:v>
                </c:pt>
                <c:pt idx="134">
                  <c:v>0.41814525462962965</c:v>
                </c:pt>
                <c:pt idx="135">
                  <c:v>0.41817418981481802</c:v>
                </c:pt>
                <c:pt idx="136">
                  <c:v>0.41818576388889211</c:v>
                </c:pt>
                <c:pt idx="137">
                  <c:v>0.41819155092592575</c:v>
                </c:pt>
                <c:pt idx="138">
                  <c:v>0.41819155092592575</c:v>
                </c:pt>
                <c:pt idx="139">
                  <c:v>0.41823495370370378</c:v>
                </c:pt>
                <c:pt idx="140">
                  <c:v>0.41829282407407431</c:v>
                </c:pt>
                <c:pt idx="141">
                  <c:v>0.41831307870370382</c:v>
                </c:pt>
                <c:pt idx="142">
                  <c:v>0.41832754629629632</c:v>
                </c:pt>
                <c:pt idx="143">
                  <c:v>0.41833912037037035</c:v>
                </c:pt>
                <c:pt idx="144">
                  <c:v>0.41833912037037035</c:v>
                </c:pt>
                <c:pt idx="145">
                  <c:v>0.4183651620370385</c:v>
                </c:pt>
                <c:pt idx="146">
                  <c:v>0.41844328703703698</c:v>
                </c:pt>
                <c:pt idx="147">
                  <c:v>0.41847800925926359</c:v>
                </c:pt>
                <c:pt idx="148">
                  <c:v>0.41849247685185398</c:v>
                </c:pt>
                <c:pt idx="149">
                  <c:v>0.41866319444444594</c:v>
                </c:pt>
                <c:pt idx="150">
                  <c:v>0.41875000000000001</c:v>
                </c:pt>
                <c:pt idx="151">
                  <c:v>0.41880208333333507</c:v>
                </c:pt>
                <c:pt idx="152">
                  <c:v>0.41895543981481692</c:v>
                </c:pt>
                <c:pt idx="153">
                  <c:v>0.41904803240740746</c:v>
                </c:pt>
                <c:pt idx="154">
                  <c:v>0.41907696759259538</c:v>
                </c:pt>
                <c:pt idx="155">
                  <c:v>0.41920138888888886</c:v>
                </c:pt>
                <c:pt idx="156">
                  <c:v>0.41923032407407407</c:v>
                </c:pt>
                <c:pt idx="157">
                  <c:v>0.41927083333333331</c:v>
                </c:pt>
                <c:pt idx="158">
                  <c:v>0.42001157407407591</c:v>
                </c:pt>
                <c:pt idx="159">
                  <c:v>0.42010416666666811</c:v>
                </c:pt>
                <c:pt idx="160">
                  <c:v>0.42022569444444635</c:v>
                </c:pt>
                <c:pt idx="161">
                  <c:v>0.42028356481481743</c:v>
                </c:pt>
                <c:pt idx="162">
                  <c:v>0.42032118055555717</c:v>
                </c:pt>
                <c:pt idx="163">
                  <c:v>0.42037615740740925</c:v>
                </c:pt>
                <c:pt idx="164">
                  <c:v>0.42073784722222235</c:v>
                </c:pt>
                <c:pt idx="165">
                  <c:v>0.42083333333333334</c:v>
                </c:pt>
                <c:pt idx="166">
                  <c:v>0.4214525462962963</c:v>
                </c:pt>
                <c:pt idx="167">
                  <c:v>0.4214525462962963</c:v>
                </c:pt>
                <c:pt idx="168">
                  <c:v>0.4214525462962963</c:v>
                </c:pt>
                <c:pt idx="169">
                  <c:v>0.4214525462962963</c:v>
                </c:pt>
                <c:pt idx="170">
                  <c:v>0.4214525462962963</c:v>
                </c:pt>
                <c:pt idx="171">
                  <c:v>0.4214525462962963</c:v>
                </c:pt>
                <c:pt idx="172">
                  <c:v>0.4214525462962963</c:v>
                </c:pt>
                <c:pt idx="173">
                  <c:v>0.42156828703703908</c:v>
                </c:pt>
                <c:pt idx="174">
                  <c:v>0.42187500000000144</c:v>
                </c:pt>
                <c:pt idx="175">
                  <c:v>0.42189236111111256</c:v>
                </c:pt>
                <c:pt idx="176">
                  <c:v>0.42211226851851852</c:v>
                </c:pt>
                <c:pt idx="177">
                  <c:v>0.42221643518518531</c:v>
                </c:pt>
                <c:pt idx="178">
                  <c:v>0.42237847222222547</c:v>
                </c:pt>
                <c:pt idx="179">
                  <c:v>0.42242766203703891</c:v>
                </c:pt>
                <c:pt idx="180">
                  <c:v>0.42245081018518532</c:v>
                </c:pt>
                <c:pt idx="181">
                  <c:v>0.42246238425926258</c:v>
                </c:pt>
                <c:pt idx="182">
                  <c:v>0.42248553240740788</c:v>
                </c:pt>
                <c:pt idx="183">
                  <c:v>0.42259548611111114</c:v>
                </c:pt>
                <c:pt idx="184">
                  <c:v>0.42287615740740953</c:v>
                </c:pt>
                <c:pt idx="185">
                  <c:v>0.42293113425925932</c:v>
                </c:pt>
                <c:pt idx="186">
                  <c:v>0.42293113425925932</c:v>
                </c:pt>
                <c:pt idx="187">
                  <c:v>0.42296875000000161</c:v>
                </c:pt>
                <c:pt idx="188">
                  <c:v>0.42296875000000161</c:v>
                </c:pt>
                <c:pt idx="189">
                  <c:v>0.42305555555555552</c:v>
                </c:pt>
                <c:pt idx="190">
                  <c:v>0.42309027777777958</c:v>
                </c:pt>
                <c:pt idx="191">
                  <c:v>0.42309895833333333</c:v>
                </c:pt>
                <c:pt idx="192">
                  <c:v>0.42349826388889195</c:v>
                </c:pt>
                <c:pt idx="193">
                  <c:v>0.42349826388889195</c:v>
                </c:pt>
                <c:pt idx="194">
                  <c:v>0.42359375000000005</c:v>
                </c:pt>
                <c:pt idx="195">
                  <c:v>0.42376157407407555</c:v>
                </c:pt>
                <c:pt idx="196">
                  <c:v>0.42429976851851853</c:v>
                </c:pt>
                <c:pt idx="197">
                  <c:v>0.42483506944444704</c:v>
                </c:pt>
                <c:pt idx="198">
                  <c:v>0.42483506944444704</c:v>
                </c:pt>
                <c:pt idx="199">
                  <c:v>0.42483506944444704</c:v>
                </c:pt>
                <c:pt idx="200">
                  <c:v>0.42483506944444704</c:v>
                </c:pt>
                <c:pt idx="201">
                  <c:v>0.42483506944444704</c:v>
                </c:pt>
                <c:pt idx="202">
                  <c:v>0.42483506944444704</c:v>
                </c:pt>
                <c:pt idx="203">
                  <c:v>0.42483506944444704</c:v>
                </c:pt>
                <c:pt idx="204">
                  <c:v>0.42495949074074257</c:v>
                </c:pt>
                <c:pt idx="205">
                  <c:v>0.42497974537037247</c:v>
                </c:pt>
                <c:pt idx="206">
                  <c:v>0.42504050925926257</c:v>
                </c:pt>
                <c:pt idx="207">
                  <c:v>0.42515914351851825</c:v>
                </c:pt>
                <c:pt idx="208">
                  <c:v>0.42530960648148147</c:v>
                </c:pt>
                <c:pt idx="209">
                  <c:v>0.42530960648148147</c:v>
                </c:pt>
                <c:pt idx="210">
                  <c:v>0.42531539351851888</c:v>
                </c:pt>
                <c:pt idx="211">
                  <c:v>0.42537615740740947</c:v>
                </c:pt>
                <c:pt idx="212">
                  <c:v>0.42544270833333336</c:v>
                </c:pt>
                <c:pt idx="213">
                  <c:v>0.42546296296296726</c:v>
                </c:pt>
                <c:pt idx="214">
                  <c:v>0.42555555555555552</c:v>
                </c:pt>
                <c:pt idx="215">
                  <c:v>0.42560185185185345</c:v>
                </c:pt>
                <c:pt idx="216">
                  <c:v>0.42561921296296457</c:v>
                </c:pt>
                <c:pt idx="217">
                  <c:v>0.42563368055555556</c:v>
                </c:pt>
                <c:pt idx="218">
                  <c:v>0.42568865740740924</c:v>
                </c:pt>
                <c:pt idx="219">
                  <c:v>0.42578993055555558</c:v>
                </c:pt>
                <c:pt idx="220">
                  <c:v>0.42592592592592843</c:v>
                </c:pt>
                <c:pt idx="221">
                  <c:v>0.42596064814814832</c:v>
                </c:pt>
                <c:pt idx="222">
                  <c:v>0.42599826388889211</c:v>
                </c:pt>
                <c:pt idx="223">
                  <c:v>0.42599826388889211</c:v>
                </c:pt>
                <c:pt idx="224">
                  <c:v>0.42601562500000162</c:v>
                </c:pt>
                <c:pt idx="225">
                  <c:v>0.42601562500000162</c:v>
                </c:pt>
                <c:pt idx="226">
                  <c:v>0.42601562500000162</c:v>
                </c:pt>
                <c:pt idx="227">
                  <c:v>0.42601851851851852</c:v>
                </c:pt>
                <c:pt idx="228">
                  <c:v>0.42608796296296619</c:v>
                </c:pt>
                <c:pt idx="229">
                  <c:v>0.42622685185185444</c:v>
                </c:pt>
                <c:pt idx="230">
                  <c:v>0.42625578703703698</c:v>
                </c:pt>
                <c:pt idx="231">
                  <c:v>0.42642361111111132</c:v>
                </c:pt>
                <c:pt idx="232">
                  <c:v>0.42642939814814984</c:v>
                </c:pt>
                <c:pt idx="233">
                  <c:v>0.42646412037037201</c:v>
                </c:pt>
                <c:pt idx="234">
                  <c:v>0.42649884259259258</c:v>
                </c:pt>
                <c:pt idx="235">
                  <c:v>0.42657118055555582</c:v>
                </c:pt>
                <c:pt idx="236">
                  <c:v>0.42659722222222235</c:v>
                </c:pt>
                <c:pt idx="237">
                  <c:v>0.42680555555555588</c:v>
                </c:pt>
                <c:pt idx="238">
                  <c:v>0.42680555555555588</c:v>
                </c:pt>
                <c:pt idx="239">
                  <c:v>0.42680555555555588</c:v>
                </c:pt>
                <c:pt idx="240">
                  <c:v>0.4268142361111113</c:v>
                </c:pt>
                <c:pt idx="241">
                  <c:v>0.4268142361111113</c:v>
                </c:pt>
                <c:pt idx="242">
                  <c:v>0.42682002314815065</c:v>
                </c:pt>
                <c:pt idx="243">
                  <c:v>0.4269762731481514</c:v>
                </c:pt>
                <c:pt idx="244">
                  <c:v>0.42735821759259446</c:v>
                </c:pt>
                <c:pt idx="245">
                  <c:v>0.42736689814815076</c:v>
                </c:pt>
                <c:pt idx="246">
                  <c:v>0.42736689814815076</c:v>
                </c:pt>
                <c:pt idx="247">
                  <c:v>0.42747395833333335</c:v>
                </c:pt>
                <c:pt idx="248">
                  <c:v>0.42768229166666927</c:v>
                </c:pt>
                <c:pt idx="249">
                  <c:v>0.4277575231481483</c:v>
                </c:pt>
              </c:numCache>
            </c:numRef>
          </c:cat>
          <c:val>
            <c:numRef>
              <c:f>Sheet2!$A$1039:$A$1288</c:f>
              <c:numCache>
                <c:formatCode>General</c:formatCode>
                <c:ptCount val="250"/>
                <c:pt idx="0">
                  <c:v>1</c:v>
                </c:pt>
                <c:pt idx="1">
                  <c:v>1</c:v>
                </c:pt>
                <c:pt idx="2">
                  <c:v>1</c:v>
                </c:pt>
                <c:pt idx="3">
                  <c:v>1</c:v>
                </c:pt>
                <c:pt idx="4">
                  <c:v>3</c:v>
                </c:pt>
                <c:pt idx="5">
                  <c:v>3</c:v>
                </c:pt>
                <c:pt idx="6">
                  <c:v>3</c:v>
                </c:pt>
                <c:pt idx="7">
                  <c:v>2</c:v>
                </c:pt>
                <c:pt idx="8">
                  <c:v>2</c:v>
                </c:pt>
                <c:pt idx="9">
                  <c:v>4</c:v>
                </c:pt>
                <c:pt idx="10">
                  <c:v>1</c:v>
                </c:pt>
                <c:pt idx="11">
                  <c:v>10</c:v>
                </c:pt>
                <c:pt idx="12">
                  <c:v>2</c:v>
                </c:pt>
                <c:pt idx="13">
                  <c:v>2</c:v>
                </c:pt>
                <c:pt idx="14">
                  <c:v>15</c:v>
                </c:pt>
                <c:pt idx="15">
                  <c:v>1</c:v>
                </c:pt>
                <c:pt idx="16">
                  <c:v>1</c:v>
                </c:pt>
                <c:pt idx="17">
                  <c:v>4</c:v>
                </c:pt>
                <c:pt idx="18">
                  <c:v>1</c:v>
                </c:pt>
                <c:pt idx="19">
                  <c:v>2</c:v>
                </c:pt>
                <c:pt idx="20">
                  <c:v>8</c:v>
                </c:pt>
                <c:pt idx="21">
                  <c:v>2</c:v>
                </c:pt>
                <c:pt idx="22">
                  <c:v>1</c:v>
                </c:pt>
                <c:pt idx="23">
                  <c:v>1</c:v>
                </c:pt>
                <c:pt idx="24">
                  <c:v>1</c:v>
                </c:pt>
                <c:pt idx="25">
                  <c:v>1</c:v>
                </c:pt>
                <c:pt idx="26">
                  <c:v>2</c:v>
                </c:pt>
                <c:pt idx="27">
                  <c:v>1</c:v>
                </c:pt>
                <c:pt idx="28">
                  <c:v>1</c:v>
                </c:pt>
                <c:pt idx="29">
                  <c:v>1</c:v>
                </c:pt>
                <c:pt idx="30">
                  <c:v>3</c:v>
                </c:pt>
                <c:pt idx="31">
                  <c:v>5</c:v>
                </c:pt>
                <c:pt idx="32">
                  <c:v>1</c:v>
                </c:pt>
                <c:pt idx="33">
                  <c:v>2</c:v>
                </c:pt>
                <c:pt idx="34">
                  <c:v>2</c:v>
                </c:pt>
                <c:pt idx="35">
                  <c:v>1</c:v>
                </c:pt>
                <c:pt idx="36">
                  <c:v>1</c:v>
                </c:pt>
                <c:pt idx="37">
                  <c:v>1</c:v>
                </c:pt>
                <c:pt idx="38">
                  <c:v>2</c:v>
                </c:pt>
                <c:pt idx="39">
                  <c:v>2</c:v>
                </c:pt>
                <c:pt idx="40">
                  <c:v>1</c:v>
                </c:pt>
                <c:pt idx="41">
                  <c:v>37</c:v>
                </c:pt>
                <c:pt idx="42">
                  <c:v>18</c:v>
                </c:pt>
                <c:pt idx="43">
                  <c:v>1</c:v>
                </c:pt>
                <c:pt idx="44">
                  <c:v>8</c:v>
                </c:pt>
                <c:pt idx="45">
                  <c:v>2</c:v>
                </c:pt>
                <c:pt idx="46">
                  <c:v>5</c:v>
                </c:pt>
                <c:pt idx="47">
                  <c:v>1</c:v>
                </c:pt>
                <c:pt idx="48">
                  <c:v>1</c:v>
                </c:pt>
                <c:pt idx="49">
                  <c:v>33</c:v>
                </c:pt>
                <c:pt idx="50">
                  <c:v>1</c:v>
                </c:pt>
                <c:pt idx="51">
                  <c:v>2</c:v>
                </c:pt>
                <c:pt idx="52">
                  <c:v>1</c:v>
                </c:pt>
                <c:pt idx="53">
                  <c:v>4</c:v>
                </c:pt>
                <c:pt idx="54">
                  <c:v>1</c:v>
                </c:pt>
                <c:pt idx="55">
                  <c:v>1</c:v>
                </c:pt>
                <c:pt idx="56">
                  <c:v>1</c:v>
                </c:pt>
                <c:pt idx="57">
                  <c:v>10</c:v>
                </c:pt>
                <c:pt idx="58">
                  <c:v>10</c:v>
                </c:pt>
                <c:pt idx="59">
                  <c:v>1</c:v>
                </c:pt>
                <c:pt idx="60">
                  <c:v>3</c:v>
                </c:pt>
                <c:pt idx="61">
                  <c:v>7</c:v>
                </c:pt>
                <c:pt idx="62">
                  <c:v>1</c:v>
                </c:pt>
                <c:pt idx="63">
                  <c:v>1</c:v>
                </c:pt>
                <c:pt idx="64">
                  <c:v>2</c:v>
                </c:pt>
                <c:pt idx="65">
                  <c:v>4</c:v>
                </c:pt>
                <c:pt idx="66">
                  <c:v>10</c:v>
                </c:pt>
                <c:pt idx="67">
                  <c:v>1</c:v>
                </c:pt>
                <c:pt idx="68">
                  <c:v>3</c:v>
                </c:pt>
                <c:pt idx="69">
                  <c:v>1</c:v>
                </c:pt>
                <c:pt idx="70">
                  <c:v>4</c:v>
                </c:pt>
                <c:pt idx="71">
                  <c:v>2</c:v>
                </c:pt>
                <c:pt idx="72">
                  <c:v>1</c:v>
                </c:pt>
                <c:pt idx="73">
                  <c:v>1</c:v>
                </c:pt>
                <c:pt idx="74">
                  <c:v>2</c:v>
                </c:pt>
                <c:pt idx="75">
                  <c:v>1</c:v>
                </c:pt>
                <c:pt idx="76">
                  <c:v>10</c:v>
                </c:pt>
                <c:pt idx="77">
                  <c:v>1</c:v>
                </c:pt>
                <c:pt idx="78">
                  <c:v>1</c:v>
                </c:pt>
                <c:pt idx="79">
                  <c:v>1</c:v>
                </c:pt>
                <c:pt idx="80">
                  <c:v>1</c:v>
                </c:pt>
                <c:pt idx="81">
                  <c:v>1</c:v>
                </c:pt>
                <c:pt idx="82">
                  <c:v>1</c:v>
                </c:pt>
                <c:pt idx="83">
                  <c:v>2</c:v>
                </c:pt>
                <c:pt idx="84">
                  <c:v>10</c:v>
                </c:pt>
                <c:pt idx="85">
                  <c:v>1</c:v>
                </c:pt>
                <c:pt idx="86">
                  <c:v>3</c:v>
                </c:pt>
                <c:pt idx="87">
                  <c:v>1</c:v>
                </c:pt>
                <c:pt idx="88">
                  <c:v>7</c:v>
                </c:pt>
                <c:pt idx="89">
                  <c:v>2</c:v>
                </c:pt>
                <c:pt idx="90">
                  <c:v>2</c:v>
                </c:pt>
                <c:pt idx="91">
                  <c:v>1</c:v>
                </c:pt>
                <c:pt idx="92">
                  <c:v>1</c:v>
                </c:pt>
                <c:pt idx="93">
                  <c:v>1</c:v>
                </c:pt>
                <c:pt idx="94">
                  <c:v>1</c:v>
                </c:pt>
                <c:pt idx="95">
                  <c:v>2</c:v>
                </c:pt>
                <c:pt idx="96">
                  <c:v>1</c:v>
                </c:pt>
                <c:pt idx="97">
                  <c:v>3</c:v>
                </c:pt>
                <c:pt idx="98">
                  <c:v>7</c:v>
                </c:pt>
                <c:pt idx="99">
                  <c:v>2</c:v>
                </c:pt>
                <c:pt idx="100">
                  <c:v>1</c:v>
                </c:pt>
                <c:pt idx="101">
                  <c:v>10</c:v>
                </c:pt>
                <c:pt idx="102">
                  <c:v>8</c:v>
                </c:pt>
                <c:pt idx="103">
                  <c:v>2</c:v>
                </c:pt>
                <c:pt idx="104">
                  <c:v>5</c:v>
                </c:pt>
                <c:pt idx="105">
                  <c:v>6</c:v>
                </c:pt>
                <c:pt idx="106">
                  <c:v>1</c:v>
                </c:pt>
                <c:pt idx="107">
                  <c:v>1</c:v>
                </c:pt>
                <c:pt idx="108">
                  <c:v>1</c:v>
                </c:pt>
                <c:pt idx="109">
                  <c:v>2</c:v>
                </c:pt>
                <c:pt idx="110">
                  <c:v>5</c:v>
                </c:pt>
                <c:pt idx="111">
                  <c:v>2</c:v>
                </c:pt>
                <c:pt idx="112">
                  <c:v>5</c:v>
                </c:pt>
                <c:pt idx="113">
                  <c:v>1</c:v>
                </c:pt>
                <c:pt idx="114">
                  <c:v>1</c:v>
                </c:pt>
                <c:pt idx="115">
                  <c:v>1</c:v>
                </c:pt>
                <c:pt idx="116">
                  <c:v>2</c:v>
                </c:pt>
                <c:pt idx="117">
                  <c:v>2</c:v>
                </c:pt>
                <c:pt idx="118">
                  <c:v>1</c:v>
                </c:pt>
                <c:pt idx="119">
                  <c:v>1</c:v>
                </c:pt>
                <c:pt idx="120">
                  <c:v>4</c:v>
                </c:pt>
                <c:pt idx="121">
                  <c:v>4</c:v>
                </c:pt>
                <c:pt idx="122">
                  <c:v>1</c:v>
                </c:pt>
                <c:pt idx="123">
                  <c:v>1</c:v>
                </c:pt>
                <c:pt idx="124">
                  <c:v>1</c:v>
                </c:pt>
                <c:pt idx="125">
                  <c:v>10</c:v>
                </c:pt>
                <c:pt idx="126">
                  <c:v>2</c:v>
                </c:pt>
                <c:pt idx="127">
                  <c:v>1</c:v>
                </c:pt>
                <c:pt idx="128">
                  <c:v>1</c:v>
                </c:pt>
                <c:pt idx="129">
                  <c:v>6</c:v>
                </c:pt>
                <c:pt idx="130">
                  <c:v>1</c:v>
                </c:pt>
                <c:pt idx="131">
                  <c:v>1</c:v>
                </c:pt>
                <c:pt idx="132">
                  <c:v>10</c:v>
                </c:pt>
                <c:pt idx="133">
                  <c:v>1</c:v>
                </c:pt>
                <c:pt idx="134">
                  <c:v>1</c:v>
                </c:pt>
                <c:pt idx="135">
                  <c:v>1</c:v>
                </c:pt>
                <c:pt idx="136">
                  <c:v>1</c:v>
                </c:pt>
                <c:pt idx="137">
                  <c:v>1</c:v>
                </c:pt>
                <c:pt idx="138">
                  <c:v>1</c:v>
                </c:pt>
                <c:pt idx="139">
                  <c:v>1</c:v>
                </c:pt>
                <c:pt idx="140">
                  <c:v>1</c:v>
                </c:pt>
                <c:pt idx="141">
                  <c:v>1</c:v>
                </c:pt>
                <c:pt idx="142">
                  <c:v>1</c:v>
                </c:pt>
                <c:pt idx="143">
                  <c:v>2</c:v>
                </c:pt>
                <c:pt idx="144">
                  <c:v>3</c:v>
                </c:pt>
                <c:pt idx="145">
                  <c:v>1</c:v>
                </c:pt>
                <c:pt idx="146">
                  <c:v>2</c:v>
                </c:pt>
                <c:pt idx="147">
                  <c:v>10</c:v>
                </c:pt>
                <c:pt idx="148">
                  <c:v>2</c:v>
                </c:pt>
                <c:pt idx="149">
                  <c:v>4</c:v>
                </c:pt>
                <c:pt idx="150">
                  <c:v>2</c:v>
                </c:pt>
                <c:pt idx="151">
                  <c:v>1</c:v>
                </c:pt>
                <c:pt idx="152">
                  <c:v>1</c:v>
                </c:pt>
                <c:pt idx="153">
                  <c:v>1</c:v>
                </c:pt>
                <c:pt idx="154">
                  <c:v>1</c:v>
                </c:pt>
                <c:pt idx="155">
                  <c:v>1</c:v>
                </c:pt>
                <c:pt idx="156">
                  <c:v>1</c:v>
                </c:pt>
                <c:pt idx="157">
                  <c:v>2</c:v>
                </c:pt>
                <c:pt idx="158">
                  <c:v>2</c:v>
                </c:pt>
                <c:pt idx="159">
                  <c:v>30</c:v>
                </c:pt>
                <c:pt idx="160">
                  <c:v>8</c:v>
                </c:pt>
                <c:pt idx="161">
                  <c:v>2</c:v>
                </c:pt>
                <c:pt idx="162">
                  <c:v>1</c:v>
                </c:pt>
                <c:pt idx="163">
                  <c:v>1</c:v>
                </c:pt>
                <c:pt idx="164">
                  <c:v>4</c:v>
                </c:pt>
                <c:pt idx="165">
                  <c:v>10</c:v>
                </c:pt>
                <c:pt idx="166">
                  <c:v>3</c:v>
                </c:pt>
                <c:pt idx="167">
                  <c:v>1</c:v>
                </c:pt>
                <c:pt idx="168">
                  <c:v>5</c:v>
                </c:pt>
                <c:pt idx="169">
                  <c:v>1</c:v>
                </c:pt>
                <c:pt idx="170">
                  <c:v>1</c:v>
                </c:pt>
                <c:pt idx="171">
                  <c:v>1</c:v>
                </c:pt>
                <c:pt idx="172">
                  <c:v>2</c:v>
                </c:pt>
                <c:pt idx="173">
                  <c:v>1</c:v>
                </c:pt>
                <c:pt idx="174">
                  <c:v>1</c:v>
                </c:pt>
                <c:pt idx="175">
                  <c:v>3</c:v>
                </c:pt>
                <c:pt idx="176">
                  <c:v>6</c:v>
                </c:pt>
                <c:pt idx="177">
                  <c:v>10</c:v>
                </c:pt>
                <c:pt idx="178">
                  <c:v>1</c:v>
                </c:pt>
                <c:pt idx="179">
                  <c:v>4</c:v>
                </c:pt>
                <c:pt idx="180">
                  <c:v>1</c:v>
                </c:pt>
                <c:pt idx="181">
                  <c:v>5</c:v>
                </c:pt>
                <c:pt idx="182">
                  <c:v>1</c:v>
                </c:pt>
                <c:pt idx="183">
                  <c:v>1</c:v>
                </c:pt>
                <c:pt idx="184">
                  <c:v>10</c:v>
                </c:pt>
                <c:pt idx="185">
                  <c:v>1</c:v>
                </c:pt>
                <c:pt idx="186">
                  <c:v>1</c:v>
                </c:pt>
                <c:pt idx="187">
                  <c:v>3</c:v>
                </c:pt>
                <c:pt idx="188">
                  <c:v>1</c:v>
                </c:pt>
                <c:pt idx="189">
                  <c:v>2</c:v>
                </c:pt>
                <c:pt idx="190">
                  <c:v>1</c:v>
                </c:pt>
                <c:pt idx="191">
                  <c:v>10</c:v>
                </c:pt>
                <c:pt idx="192">
                  <c:v>1</c:v>
                </c:pt>
                <c:pt idx="193">
                  <c:v>9</c:v>
                </c:pt>
                <c:pt idx="194">
                  <c:v>2</c:v>
                </c:pt>
                <c:pt idx="195">
                  <c:v>1</c:v>
                </c:pt>
                <c:pt idx="196">
                  <c:v>1</c:v>
                </c:pt>
                <c:pt idx="197">
                  <c:v>8</c:v>
                </c:pt>
                <c:pt idx="198">
                  <c:v>1</c:v>
                </c:pt>
                <c:pt idx="199">
                  <c:v>1</c:v>
                </c:pt>
                <c:pt idx="200">
                  <c:v>1</c:v>
                </c:pt>
                <c:pt idx="201">
                  <c:v>3</c:v>
                </c:pt>
                <c:pt idx="202">
                  <c:v>2</c:v>
                </c:pt>
                <c:pt idx="203">
                  <c:v>5</c:v>
                </c:pt>
                <c:pt idx="204">
                  <c:v>1</c:v>
                </c:pt>
                <c:pt idx="205">
                  <c:v>1</c:v>
                </c:pt>
                <c:pt idx="206">
                  <c:v>1</c:v>
                </c:pt>
                <c:pt idx="207">
                  <c:v>1</c:v>
                </c:pt>
                <c:pt idx="208">
                  <c:v>1</c:v>
                </c:pt>
                <c:pt idx="209">
                  <c:v>4</c:v>
                </c:pt>
                <c:pt idx="210">
                  <c:v>5</c:v>
                </c:pt>
                <c:pt idx="211">
                  <c:v>3</c:v>
                </c:pt>
                <c:pt idx="212">
                  <c:v>3</c:v>
                </c:pt>
                <c:pt idx="213">
                  <c:v>6</c:v>
                </c:pt>
                <c:pt idx="214">
                  <c:v>1</c:v>
                </c:pt>
                <c:pt idx="215">
                  <c:v>1</c:v>
                </c:pt>
                <c:pt idx="216">
                  <c:v>10</c:v>
                </c:pt>
                <c:pt idx="217">
                  <c:v>1</c:v>
                </c:pt>
                <c:pt idx="218">
                  <c:v>2</c:v>
                </c:pt>
                <c:pt idx="219">
                  <c:v>2</c:v>
                </c:pt>
                <c:pt idx="220">
                  <c:v>5</c:v>
                </c:pt>
                <c:pt idx="221">
                  <c:v>2</c:v>
                </c:pt>
                <c:pt idx="222">
                  <c:v>1</c:v>
                </c:pt>
                <c:pt idx="223">
                  <c:v>9</c:v>
                </c:pt>
                <c:pt idx="224">
                  <c:v>2</c:v>
                </c:pt>
                <c:pt idx="225">
                  <c:v>6</c:v>
                </c:pt>
                <c:pt idx="226">
                  <c:v>14</c:v>
                </c:pt>
                <c:pt idx="227">
                  <c:v>1</c:v>
                </c:pt>
                <c:pt idx="228">
                  <c:v>2</c:v>
                </c:pt>
                <c:pt idx="229">
                  <c:v>3</c:v>
                </c:pt>
                <c:pt idx="230">
                  <c:v>1</c:v>
                </c:pt>
                <c:pt idx="231">
                  <c:v>3</c:v>
                </c:pt>
                <c:pt idx="232">
                  <c:v>1</c:v>
                </c:pt>
                <c:pt idx="233">
                  <c:v>1</c:v>
                </c:pt>
                <c:pt idx="234">
                  <c:v>5</c:v>
                </c:pt>
                <c:pt idx="235">
                  <c:v>1</c:v>
                </c:pt>
                <c:pt idx="236">
                  <c:v>1</c:v>
                </c:pt>
                <c:pt idx="237">
                  <c:v>21</c:v>
                </c:pt>
                <c:pt idx="238">
                  <c:v>25</c:v>
                </c:pt>
                <c:pt idx="239">
                  <c:v>21</c:v>
                </c:pt>
                <c:pt idx="240">
                  <c:v>5</c:v>
                </c:pt>
                <c:pt idx="241">
                  <c:v>5</c:v>
                </c:pt>
                <c:pt idx="242">
                  <c:v>1</c:v>
                </c:pt>
                <c:pt idx="243">
                  <c:v>1</c:v>
                </c:pt>
                <c:pt idx="244">
                  <c:v>1</c:v>
                </c:pt>
                <c:pt idx="245">
                  <c:v>9</c:v>
                </c:pt>
                <c:pt idx="246">
                  <c:v>11</c:v>
                </c:pt>
                <c:pt idx="247">
                  <c:v>1</c:v>
                </c:pt>
                <c:pt idx="248">
                  <c:v>4</c:v>
                </c:pt>
                <c:pt idx="249">
                  <c:v>1</c:v>
                </c:pt>
              </c:numCache>
            </c:numRef>
          </c:val>
        </c:ser>
        <c:marker val="1"/>
        <c:axId val="129824640"/>
        <c:axId val="129826176"/>
      </c:lineChart>
      <c:catAx>
        <c:axId val="129824640"/>
        <c:scaling>
          <c:orientation val="minMax"/>
        </c:scaling>
        <c:axPos val="b"/>
        <c:numFmt formatCode="[$-409]h:mm:ss\ AM/PM;@" sourceLinked="1"/>
        <c:tickLblPos val="nextTo"/>
        <c:crossAx val="129826176"/>
        <c:crosses val="autoZero"/>
        <c:auto val="1"/>
        <c:lblAlgn val="ctr"/>
        <c:lblOffset val="100"/>
      </c:catAx>
      <c:valAx>
        <c:axId val="129826176"/>
        <c:scaling>
          <c:orientation val="minMax"/>
        </c:scaling>
        <c:axPos val="l"/>
        <c:majorGridlines/>
        <c:numFmt formatCode="General" sourceLinked="1"/>
        <c:tickLblPos val="nextTo"/>
        <c:crossAx val="129824640"/>
        <c:crosses val="autoZero"/>
        <c:crossBetween val="between"/>
      </c:valAx>
    </c:plotArea>
    <c:legend>
      <c:legendPos val="r"/>
    </c:legend>
    <c:plotVisOnly val="1"/>
  </c:chart>
  <c:spPr>
    <a:solidFill>
      <a:schemeClr val="lt1"/>
    </a:solidFill>
    <a:ln w="25400" cap="flat" cmpd="sng" algn="ctr">
      <a:solidFill>
        <a:schemeClr val="accent6"/>
      </a:solidFill>
      <a:prstDash val="solid"/>
    </a:ln>
    <a:effectLst/>
  </c:spPr>
  <c:txPr>
    <a:bodyPr/>
    <a:lstStyle/>
    <a:p>
      <a:pPr>
        <a:defRPr>
          <a:solidFill>
            <a:schemeClr val="dk1"/>
          </a:solidFill>
          <a:latin typeface="+mn-lt"/>
          <a:ea typeface="+mn-ea"/>
          <a:cs typeface="+mn-cs"/>
        </a:defRPr>
      </a:pPr>
      <a:endParaRPr lang="zh-TW"/>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zh-TW"/>
  <c:chart>
    <c:plotArea>
      <c:layout/>
      <c:lineChart>
        <c:grouping val="standard"/>
        <c:ser>
          <c:idx val="1"/>
          <c:order val="0"/>
          <c:tx>
            <c:v>7200 成交價</c:v>
          </c:tx>
          <c:marker>
            <c:symbol val="none"/>
          </c:marker>
          <c:cat>
            <c:numRef>
              <c:f>Sheet2!$D$5728:$D$5836</c:f>
              <c:numCache>
                <c:formatCode>[$-409]h:mm:ss\ AM/PM;@</c:formatCode>
                <c:ptCount val="109"/>
                <c:pt idx="0">
                  <c:v>0.40738715277777782</c:v>
                </c:pt>
                <c:pt idx="1">
                  <c:v>0.40746527777777947</c:v>
                </c:pt>
                <c:pt idx="2">
                  <c:v>0.40761863425926154</c:v>
                </c:pt>
                <c:pt idx="3">
                  <c:v>0.40842592592592775</c:v>
                </c:pt>
                <c:pt idx="4">
                  <c:v>0.40942418981481876</c:v>
                </c:pt>
                <c:pt idx="5">
                  <c:v>0.40965856481481727</c:v>
                </c:pt>
                <c:pt idx="6">
                  <c:v>0.40969328703703706</c:v>
                </c:pt>
                <c:pt idx="7">
                  <c:v>0.40995081018518531</c:v>
                </c:pt>
                <c:pt idx="8">
                  <c:v>0.40998842592592838</c:v>
                </c:pt>
                <c:pt idx="9">
                  <c:v>0.41011863425926165</c:v>
                </c:pt>
                <c:pt idx="10">
                  <c:v>0.4109664351851865</c:v>
                </c:pt>
                <c:pt idx="11">
                  <c:v>0.4109664351851865</c:v>
                </c:pt>
                <c:pt idx="12">
                  <c:v>0.4109664351851865</c:v>
                </c:pt>
                <c:pt idx="13">
                  <c:v>0.41106481481481727</c:v>
                </c:pt>
                <c:pt idx="14">
                  <c:v>0.41106481481481727</c:v>
                </c:pt>
                <c:pt idx="15">
                  <c:v>0.41117766203703732</c:v>
                </c:pt>
                <c:pt idx="16">
                  <c:v>0.41145543981481686</c:v>
                </c:pt>
                <c:pt idx="17">
                  <c:v>0.41175347222222231</c:v>
                </c:pt>
                <c:pt idx="18">
                  <c:v>0.41175347222222231</c:v>
                </c:pt>
                <c:pt idx="19">
                  <c:v>0.41182870370370633</c:v>
                </c:pt>
                <c:pt idx="20">
                  <c:v>0.41197048611111131</c:v>
                </c:pt>
                <c:pt idx="21">
                  <c:v>0.412010995370373</c:v>
                </c:pt>
                <c:pt idx="22">
                  <c:v>0.412010995370373</c:v>
                </c:pt>
                <c:pt idx="23">
                  <c:v>0.4121325231481483</c:v>
                </c:pt>
                <c:pt idx="24">
                  <c:v>0.41236979166666904</c:v>
                </c:pt>
                <c:pt idx="25">
                  <c:v>0.41245949074074234</c:v>
                </c:pt>
                <c:pt idx="26">
                  <c:v>0.41251157407407585</c:v>
                </c:pt>
                <c:pt idx="27">
                  <c:v>0.41252604166666818</c:v>
                </c:pt>
                <c:pt idx="28">
                  <c:v>0.41273437500000032</c:v>
                </c:pt>
                <c:pt idx="29">
                  <c:v>0.41446180555555706</c:v>
                </c:pt>
                <c:pt idx="30">
                  <c:v>0.41446180555555706</c:v>
                </c:pt>
                <c:pt idx="31">
                  <c:v>0.41478298611111131</c:v>
                </c:pt>
                <c:pt idx="32">
                  <c:v>0.41478298611111131</c:v>
                </c:pt>
                <c:pt idx="33">
                  <c:v>0.41535590277777934</c:v>
                </c:pt>
                <c:pt idx="34">
                  <c:v>0.41574652777777782</c:v>
                </c:pt>
                <c:pt idx="35">
                  <c:v>0.41645543981481675</c:v>
                </c:pt>
                <c:pt idx="36">
                  <c:v>0.41645543981481675</c:v>
                </c:pt>
                <c:pt idx="37">
                  <c:v>0.41649594907407539</c:v>
                </c:pt>
                <c:pt idx="38">
                  <c:v>0.41730613425926194</c:v>
                </c:pt>
                <c:pt idx="39">
                  <c:v>0.41740451388889127</c:v>
                </c:pt>
                <c:pt idx="40">
                  <c:v>0.41740451388889127</c:v>
                </c:pt>
                <c:pt idx="41">
                  <c:v>0.41740451388889127</c:v>
                </c:pt>
                <c:pt idx="42">
                  <c:v>0.41769386574074246</c:v>
                </c:pt>
                <c:pt idx="43">
                  <c:v>0.41770833333333335</c:v>
                </c:pt>
                <c:pt idx="44">
                  <c:v>0.41783275462962982</c:v>
                </c:pt>
                <c:pt idx="45">
                  <c:v>0.41796585648148149</c:v>
                </c:pt>
                <c:pt idx="46">
                  <c:v>0.41802372685185352</c:v>
                </c:pt>
                <c:pt idx="47">
                  <c:v>0.41804108796296463</c:v>
                </c:pt>
                <c:pt idx="48">
                  <c:v>0.41813368055555555</c:v>
                </c:pt>
                <c:pt idx="49">
                  <c:v>0.41813657407407556</c:v>
                </c:pt>
                <c:pt idx="50">
                  <c:v>0.41813657407407556</c:v>
                </c:pt>
                <c:pt idx="51">
                  <c:v>0.41813657407407556</c:v>
                </c:pt>
                <c:pt idx="52">
                  <c:v>0.41815104166666667</c:v>
                </c:pt>
                <c:pt idx="53">
                  <c:v>0.41815972222222231</c:v>
                </c:pt>
                <c:pt idx="54">
                  <c:v>0.41817129629629635</c:v>
                </c:pt>
                <c:pt idx="55">
                  <c:v>0.41833333333333328</c:v>
                </c:pt>
                <c:pt idx="56">
                  <c:v>0.41850694444444647</c:v>
                </c:pt>
                <c:pt idx="57">
                  <c:v>0.41872685185185426</c:v>
                </c:pt>
                <c:pt idx="58">
                  <c:v>0.41903356481481652</c:v>
                </c:pt>
                <c:pt idx="59">
                  <c:v>0.41959780092592597</c:v>
                </c:pt>
                <c:pt idx="60">
                  <c:v>0.41999131944444595</c:v>
                </c:pt>
                <c:pt idx="61">
                  <c:v>0.42007233796296589</c:v>
                </c:pt>
                <c:pt idx="62">
                  <c:v>0.42007233796296589</c:v>
                </c:pt>
                <c:pt idx="63">
                  <c:v>0.42020254629629633</c:v>
                </c:pt>
                <c:pt idx="64">
                  <c:v>0.42023726851851823</c:v>
                </c:pt>
                <c:pt idx="65">
                  <c:v>0.42023726851851823</c:v>
                </c:pt>
                <c:pt idx="66">
                  <c:v>0.42023726851851823</c:v>
                </c:pt>
                <c:pt idx="67">
                  <c:v>0.42033275462962982</c:v>
                </c:pt>
                <c:pt idx="68">
                  <c:v>0.42035590277777923</c:v>
                </c:pt>
                <c:pt idx="69">
                  <c:v>0.42042245370370523</c:v>
                </c:pt>
                <c:pt idx="70">
                  <c:v>0.42051215277777781</c:v>
                </c:pt>
                <c:pt idx="71">
                  <c:v>0.4214525462962963</c:v>
                </c:pt>
                <c:pt idx="72">
                  <c:v>0.4214525462962963</c:v>
                </c:pt>
                <c:pt idx="73">
                  <c:v>0.42183738425926165</c:v>
                </c:pt>
                <c:pt idx="74">
                  <c:v>0.42186053240740889</c:v>
                </c:pt>
                <c:pt idx="75">
                  <c:v>0.42192708333333484</c:v>
                </c:pt>
                <c:pt idx="76">
                  <c:v>0.42193576388889115</c:v>
                </c:pt>
                <c:pt idx="77">
                  <c:v>0.42193865740740738</c:v>
                </c:pt>
                <c:pt idx="78">
                  <c:v>0.42194444444444595</c:v>
                </c:pt>
                <c:pt idx="79">
                  <c:v>0.42195023148148181</c:v>
                </c:pt>
                <c:pt idx="80">
                  <c:v>0.42198495370370565</c:v>
                </c:pt>
                <c:pt idx="81">
                  <c:v>0.42199074074074211</c:v>
                </c:pt>
                <c:pt idx="82">
                  <c:v>0.42199363425926073</c:v>
                </c:pt>
                <c:pt idx="83">
                  <c:v>0.42200231481481715</c:v>
                </c:pt>
                <c:pt idx="84">
                  <c:v>0.42204282407407556</c:v>
                </c:pt>
                <c:pt idx="85">
                  <c:v>0.42206018518518673</c:v>
                </c:pt>
                <c:pt idx="86">
                  <c:v>0.42236400462963153</c:v>
                </c:pt>
                <c:pt idx="87">
                  <c:v>0.42300347222222373</c:v>
                </c:pt>
                <c:pt idx="88">
                  <c:v>0.42311921296296451</c:v>
                </c:pt>
                <c:pt idx="89">
                  <c:v>0.42504918981481715</c:v>
                </c:pt>
                <c:pt idx="90">
                  <c:v>0.42544270833333336</c:v>
                </c:pt>
                <c:pt idx="91">
                  <c:v>0.42569733796296338</c:v>
                </c:pt>
                <c:pt idx="92">
                  <c:v>0.4257957175925926</c:v>
                </c:pt>
                <c:pt idx="93">
                  <c:v>0.42589988425926223</c:v>
                </c:pt>
                <c:pt idx="94">
                  <c:v>0.42616608796296596</c:v>
                </c:pt>
                <c:pt idx="95">
                  <c:v>0.42616608796296596</c:v>
                </c:pt>
                <c:pt idx="96">
                  <c:v>0.42616608796296596</c:v>
                </c:pt>
                <c:pt idx="97">
                  <c:v>0.42650173611111114</c:v>
                </c:pt>
                <c:pt idx="98">
                  <c:v>0.42676504629629625</c:v>
                </c:pt>
                <c:pt idx="99">
                  <c:v>0.4268981481481483</c:v>
                </c:pt>
                <c:pt idx="100">
                  <c:v>0.42745949074074246</c:v>
                </c:pt>
                <c:pt idx="101">
                  <c:v>0.42745949074074246</c:v>
                </c:pt>
                <c:pt idx="102">
                  <c:v>0.42745949074074246</c:v>
                </c:pt>
                <c:pt idx="103">
                  <c:v>0.42745949074074246</c:v>
                </c:pt>
                <c:pt idx="104">
                  <c:v>0.42745949074074246</c:v>
                </c:pt>
                <c:pt idx="105">
                  <c:v>0.42745949074074246</c:v>
                </c:pt>
                <c:pt idx="106">
                  <c:v>0.42758680555555845</c:v>
                </c:pt>
                <c:pt idx="107">
                  <c:v>0.42766203703703731</c:v>
                </c:pt>
                <c:pt idx="108">
                  <c:v>0.42770254629629628</c:v>
                </c:pt>
              </c:numCache>
            </c:numRef>
          </c:cat>
          <c:val>
            <c:numRef>
              <c:f>Sheet3!$C$5728:$C$5836</c:f>
              <c:numCache>
                <c:formatCode>General</c:formatCode>
                <c:ptCount val="109"/>
                <c:pt idx="0">
                  <c:v>199</c:v>
                </c:pt>
                <c:pt idx="1">
                  <c:v>199</c:v>
                </c:pt>
                <c:pt idx="2">
                  <c:v>199</c:v>
                </c:pt>
                <c:pt idx="3">
                  <c:v>199</c:v>
                </c:pt>
                <c:pt idx="4">
                  <c:v>199</c:v>
                </c:pt>
                <c:pt idx="5">
                  <c:v>199</c:v>
                </c:pt>
                <c:pt idx="6">
                  <c:v>199</c:v>
                </c:pt>
                <c:pt idx="7">
                  <c:v>199</c:v>
                </c:pt>
                <c:pt idx="8">
                  <c:v>199</c:v>
                </c:pt>
                <c:pt idx="9">
                  <c:v>199</c:v>
                </c:pt>
                <c:pt idx="10">
                  <c:v>199</c:v>
                </c:pt>
                <c:pt idx="11">
                  <c:v>200</c:v>
                </c:pt>
                <c:pt idx="12">
                  <c:v>200</c:v>
                </c:pt>
                <c:pt idx="13">
                  <c:v>200</c:v>
                </c:pt>
                <c:pt idx="14">
                  <c:v>201</c:v>
                </c:pt>
                <c:pt idx="15">
                  <c:v>201</c:v>
                </c:pt>
                <c:pt idx="16">
                  <c:v>201</c:v>
                </c:pt>
                <c:pt idx="17">
                  <c:v>202</c:v>
                </c:pt>
                <c:pt idx="18">
                  <c:v>203</c:v>
                </c:pt>
                <c:pt idx="19">
                  <c:v>203</c:v>
                </c:pt>
                <c:pt idx="20">
                  <c:v>203</c:v>
                </c:pt>
                <c:pt idx="21">
                  <c:v>204</c:v>
                </c:pt>
                <c:pt idx="22">
                  <c:v>205</c:v>
                </c:pt>
                <c:pt idx="23">
                  <c:v>205</c:v>
                </c:pt>
                <c:pt idx="24">
                  <c:v>205</c:v>
                </c:pt>
                <c:pt idx="25">
                  <c:v>205</c:v>
                </c:pt>
                <c:pt idx="26">
                  <c:v>205</c:v>
                </c:pt>
                <c:pt idx="27">
                  <c:v>205</c:v>
                </c:pt>
                <c:pt idx="28">
                  <c:v>205</c:v>
                </c:pt>
                <c:pt idx="29">
                  <c:v>199</c:v>
                </c:pt>
                <c:pt idx="30">
                  <c:v>199</c:v>
                </c:pt>
                <c:pt idx="31">
                  <c:v>205</c:v>
                </c:pt>
                <c:pt idx="32">
                  <c:v>204</c:v>
                </c:pt>
                <c:pt idx="33">
                  <c:v>205</c:v>
                </c:pt>
                <c:pt idx="34">
                  <c:v>206</c:v>
                </c:pt>
                <c:pt idx="35">
                  <c:v>206</c:v>
                </c:pt>
                <c:pt idx="36">
                  <c:v>207</c:v>
                </c:pt>
                <c:pt idx="37">
                  <c:v>208</c:v>
                </c:pt>
                <c:pt idx="38">
                  <c:v>208</c:v>
                </c:pt>
                <c:pt idx="39">
                  <c:v>208</c:v>
                </c:pt>
                <c:pt idx="40">
                  <c:v>207</c:v>
                </c:pt>
                <c:pt idx="41">
                  <c:v>206</c:v>
                </c:pt>
                <c:pt idx="42">
                  <c:v>206</c:v>
                </c:pt>
                <c:pt idx="43">
                  <c:v>206</c:v>
                </c:pt>
                <c:pt idx="44">
                  <c:v>206</c:v>
                </c:pt>
                <c:pt idx="45">
                  <c:v>206</c:v>
                </c:pt>
                <c:pt idx="46">
                  <c:v>206</c:v>
                </c:pt>
                <c:pt idx="47">
                  <c:v>206</c:v>
                </c:pt>
                <c:pt idx="48">
                  <c:v>206</c:v>
                </c:pt>
                <c:pt idx="49">
                  <c:v>206</c:v>
                </c:pt>
                <c:pt idx="50">
                  <c:v>205</c:v>
                </c:pt>
                <c:pt idx="51">
                  <c:v>204</c:v>
                </c:pt>
                <c:pt idx="52">
                  <c:v>204</c:v>
                </c:pt>
                <c:pt idx="53">
                  <c:v>204</c:v>
                </c:pt>
                <c:pt idx="54">
                  <c:v>203</c:v>
                </c:pt>
                <c:pt idx="55">
                  <c:v>200</c:v>
                </c:pt>
                <c:pt idx="56">
                  <c:v>200</c:v>
                </c:pt>
                <c:pt idx="57">
                  <c:v>200</c:v>
                </c:pt>
                <c:pt idx="58">
                  <c:v>200</c:v>
                </c:pt>
                <c:pt idx="59">
                  <c:v>200</c:v>
                </c:pt>
                <c:pt idx="60">
                  <c:v>200</c:v>
                </c:pt>
                <c:pt idx="61">
                  <c:v>200</c:v>
                </c:pt>
                <c:pt idx="62">
                  <c:v>203</c:v>
                </c:pt>
                <c:pt idx="63">
                  <c:v>202</c:v>
                </c:pt>
                <c:pt idx="64">
                  <c:v>202</c:v>
                </c:pt>
                <c:pt idx="65">
                  <c:v>203</c:v>
                </c:pt>
                <c:pt idx="66">
                  <c:v>204</c:v>
                </c:pt>
                <c:pt idx="67">
                  <c:v>205</c:v>
                </c:pt>
                <c:pt idx="68">
                  <c:v>207</c:v>
                </c:pt>
                <c:pt idx="69">
                  <c:v>207</c:v>
                </c:pt>
                <c:pt idx="70">
                  <c:v>208</c:v>
                </c:pt>
                <c:pt idx="71">
                  <c:v>207</c:v>
                </c:pt>
                <c:pt idx="72">
                  <c:v>208</c:v>
                </c:pt>
                <c:pt idx="73">
                  <c:v>208</c:v>
                </c:pt>
                <c:pt idx="74">
                  <c:v>208</c:v>
                </c:pt>
                <c:pt idx="75">
                  <c:v>208</c:v>
                </c:pt>
                <c:pt idx="76">
                  <c:v>208</c:v>
                </c:pt>
                <c:pt idx="77">
                  <c:v>208</c:v>
                </c:pt>
                <c:pt idx="78">
                  <c:v>208</c:v>
                </c:pt>
                <c:pt idx="79">
                  <c:v>208</c:v>
                </c:pt>
                <c:pt idx="80">
                  <c:v>208</c:v>
                </c:pt>
                <c:pt idx="81">
                  <c:v>208</c:v>
                </c:pt>
                <c:pt idx="82">
                  <c:v>208</c:v>
                </c:pt>
                <c:pt idx="83">
                  <c:v>208</c:v>
                </c:pt>
                <c:pt idx="84">
                  <c:v>208</c:v>
                </c:pt>
                <c:pt idx="85">
                  <c:v>208</c:v>
                </c:pt>
                <c:pt idx="86">
                  <c:v>208</c:v>
                </c:pt>
                <c:pt idx="87">
                  <c:v>208</c:v>
                </c:pt>
                <c:pt idx="88">
                  <c:v>208</c:v>
                </c:pt>
                <c:pt idx="89">
                  <c:v>208</c:v>
                </c:pt>
                <c:pt idx="90">
                  <c:v>208</c:v>
                </c:pt>
                <c:pt idx="91">
                  <c:v>208</c:v>
                </c:pt>
                <c:pt idx="92">
                  <c:v>208</c:v>
                </c:pt>
                <c:pt idx="93">
                  <c:v>208</c:v>
                </c:pt>
                <c:pt idx="94">
                  <c:v>208</c:v>
                </c:pt>
                <c:pt idx="95">
                  <c:v>209</c:v>
                </c:pt>
                <c:pt idx="96">
                  <c:v>210</c:v>
                </c:pt>
                <c:pt idx="97">
                  <c:v>210</c:v>
                </c:pt>
                <c:pt idx="98">
                  <c:v>210</c:v>
                </c:pt>
                <c:pt idx="99">
                  <c:v>210</c:v>
                </c:pt>
                <c:pt idx="100">
                  <c:v>210</c:v>
                </c:pt>
                <c:pt idx="101">
                  <c:v>211</c:v>
                </c:pt>
                <c:pt idx="102">
                  <c:v>212</c:v>
                </c:pt>
                <c:pt idx="103">
                  <c:v>213</c:v>
                </c:pt>
                <c:pt idx="104">
                  <c:v>214</c:v>
                </c:pt>
                <c:pt idx="105">
                  <c:v>215</c:v>
                </c:pt>
                <c:pt idx="106">
                  <c:v>215</c:v>
                </c:pt>
                <c:pt idx="107">
                  <c:v>215</c:v>
                </c:pt>
                <c:pt idx="108">
                  <c:v>207</c:v>
                </c:pt>
              </c:numCache>
            </c:numRef>
          </c:val>
        </c:ser>
        <c:ser>
          <c:idx val="0"/>
          <c:order val="1"/>
          <c:tx>
            <c:v>7200 成交量</c:v>
          </c:tx>
          <c:marker>
            <c:symbol val="none"/>
          </c:marker>
          <c:cat>
            <c:numRef>
              <c:f>Sheet2!$D$5728:$D$5836</c:f>
              <c:numCache>
                <c:formatCode>[$-409]h:mm:ss\ AM/PM;@</c:formatCode>
                <c:ptCount val="109"/>
                <c:pt idx="0">
                  <c:v>0.40738715277777782</c:v>
                </c:pt>
                <c:pt idx="1">
                  <c:v>0.40746527777777947</c:v>
                </c:pt>
                <c:pt idx="2">
                  <c:v>0.40761863425926154</c:v>
                </c:pt>
                <c:pt idx="3">
                  <c:v>0.40842592592592775</c:v>
                </c:pt>
                <c:pt idx="4">
                  <c:v>0.40942418981481876</c:v>
                </c:pt>
                <c:pt idx="5">
                  <c:v>0.40965856481481727</c:v>
                </c:pt>
                <c:pt idx="6">
                  <c:v>0.40969328703703706</c:v>
                </c:pt>
                <c:pt idx="7">
                  <c:v>0.40995081018518531</c:v>
                </c:pt>
                <c:pt idx="8">
                  <c:v>0.40998842592592838</c:v>
                </c:pt>
                <c:pt idx="9">
                  <c:v>0.41011863425926165</c:v>
                </c:pt>
                <c:pt idx="10">
                  <c:v>0.4109664351851865</c:v>
                </c:pt>
                <c:pt idx="11">
                  <c:v>0.4109664351851865</c:v>
                </c:pt>
                <c:pt idx="12">
                  <c:v>0.4109664351851865</c:v>
                </c:pt>
                <c:pt idx="13">
                  <c:v>0.41106481481481727</c:v>
                </c:pt>
                <c:pt idx="14">
                  <c:v>0.41106481481481727</c:v>
                </c:pt>
                <c:pt idx="15">
                  <c:v>0.41117766203703732</c:v>
                </c:pt>
                <c:pt idx="16">
                  <c:v>0.41145543981481686</c:v>
                </c:pt>
                <c:pt idx="17">
                  <c:v>0.41175347222222231</c:v>
                </c:pt>
                <c:pt idx="18">
                  <c:v>0.41175347222222231</c:v>
                </c:pt>
                <c:pt idx="19">
                  <c:v>0.41182870370370633</c:v>
                </c:pt>
                <c:pt idx="20">
                  <c:v>0.41197048611111131</c:v>
                </c:pt>
                <c:pt idx="21">
                  <c:v>0.412010995370373</c:v>
                </c:pt>
                <c:pt idx="22">
                  <c:v>0.412010995370373</c:v>
                </c:pt>
                <c:pt idx="23">
                  <c:v>0.4121325231481483</c:v>
                </c:pt>
                <c:pt idx="24">
                  <c:v>0.41236979166666904</c:v>
                </c:pt>
                <c:pt idx="25">
                  <c:v>0.41245949074074234</c:v>
                </c:pt>
                <c:pt idx="26">
                  <c:v>0.41251157407407585</c:v>
                </c:pt>
                <c:pt idx="27">
                  <c:v>0.41252604166666818</c:v>
                </c:pt>
                <c:pt idx="28">
                  <c:v>0.41273437500000032</c:v>
                </c:pt>
                <c:pt idx="29">
                  <c:v>0.41446180555555706</c:v>
                </c:pt>
                <c:pt idx="30">
                  <c:v>0.41446180555555706</c:v>
                </c:pt>
                <c:pt idx="31">
                  <c:v>0.41478298611111131</c:v>
                </c:pt>
                <c:pt idx="32">
                  <c:v>0.41478298611111131</c:v>
                </c:pt>
                <c:pt idx="33">
                  <c:v>0.41535590277777934</c:v>
                </c:pt>
                <c:pt idx="34">
                  <c:v>0.41574652777777782</c:v>
                </c:pt>
                <c:pt idx="35">
                  <c:v>0.41645543981481675</c:v>
                </c:pt>
                <c:pt idx="36">
                  <c:v>0.41645543981481675</c:v>
                </c:pt>
                <c:pt idx="37">
                  <c:v>0.41649594907407539</c:v>
                </c:pt>
                <c:pt idx="38">
                  <c:v>0.41730613425926194</c:v>
                </c:pt>
                <c:pt idx="39">
                  <c:v>0.41740451388889127</c:v>
                </c:pt>
                <c:pt idx="40">
                  <c:v>0.41740451388889127</c:v>
                </c:pt>
                <c:pt idx="41">
                  <c:v>0.41740451388889127</c:v>
                </c:pt>
                <c:pt idx="42">
                  <c:v>0.41769386574074246</c:v>
                </c:pt>
                <c:pt idx="43">
                  <c:v>0.41770833333333335</c:v>
                </c:pt>
                <c:pt idx="44">
                  <c:v>0.41783275462962982</c:v>
                </c:pt>
                <c:pt idx="45">
                  <c:v>0.41796585648148149</c:v>
                </c:pt>
                <c:pt idx="46">
                  <c:v>0.41802372685185352</c:v>
                </c:pt>
                <c:pt idx="47">
                  <c:v>0.41804108796296463</c:v>
                </c:pt>
                <c:pt idx="48">
                  <c:v>0.41813368055555555</c:v>
                </c:pt>
                <c:pt idx="49">
                  <c:v>0.41813657407407556</c:v>
                </c:pt>
                <c:pt idx="50">
                  <c:v>0.41813657407407556</c:v>
                </c:pt>
                <c:pt idx="51">
                  <c:v>0.41813657407407556</c:v>
                </c:pt>
                <c:pt idx="52">
                  <c:v>0.41815104166666667</c:v>
                </c:pt>
                <c:pt idx="53">
                  <c:v>0.41815972222222231</c:v>
                </c:pt>
                <c:pt idx="54">
                  <c:v>0.41817129629629635</c:v>
                </c:pt>
                <c:pt idx="55">
                  <c:v>0.41833333333333328</c:v>
                </c:pt>
                <c:pt idx="56">
                  <c:v>0.41850694444444647</c:v>
                </c:pt>
                <c:pt idx="57">
                  <c:v>0.41872685185185426</c:v>
                </c:pt>
                <c:pt idx="58">
                  <c:v>0.41903356481481652</c:v>
                </c:pt>
                <c:pt idx="59">
                  <c:v>0.41959780092592597</c:v>
                </c:pt>
                <c:pt idx="60">
                  <c:v>0.41999131944444595</c:v>
                </c:pt>
                <c:pt idx="61">
                  <c:v>0.42007233796296589</c:v>
                </c:pt>
                <c:pt idx="62">
                  <c:v>0.42007233796296589</c:v>
                </c:pt>
                <c:pt idx="63">
                  <c:v>0.42020254629629633</c:v>
                </c:pt>
                <c:pt idx="64">
                  <c:v>0.42023726851851823</c:v>
                </c:pt>
                <c:pt idx="65">
                  <c:v>0.42023726851851823</c:v>
                </c:pt>
                <c:pt idx="66">
                  <c:v>0.42023726851851823</c:v>
                </c:pt>
                <c:pt idx="67">
                  <c:v>0.42033275462962982</c:v>
                </c:pt>
                <c:pt idx="68">
                  <c:v>0.42035590277777923</c:v>
                </c:pt>
                <c:pt idx="69">
                  <c:v>0.42042245370370523</c:v>
                </c:pt>
                <c:pt idx="70">
                  <c:v>0.42051215277777781</c:v>
                </c:pt>
                <c:pt idx="71">
                  <c:v>0.4214525462962963</c:v>
                </c:pt>
                <c:pt idx="72">
                  <c:v>0.4214525462962963</c:v>
                </c:pt>
                <c:pt idx="73">
                  <c:v>0.42183738425926165</c:v>
                </c:pt>
                <c:pt idx="74">
                  <c:v>0.42186053240740889</c:v>
                </c:pt>
                <c:pt idx="75">
                  <c:v>0.42192708333333484</c:v>
                </c:pt>
                <c:pt idx="76">
                  <c:v>0.42193576388889115</c:v>
                </c:pt>
                <c:pt idx="77">
                  <c:v>0.42193865740740738</c:v>
                </c:pt>
                <c:pt idx="78">
                  <c:v>0.42194444444444595</c:v>
                </c:pt>
                <c:pt idx="79">
                  <c:v>0.42195023148148181</c:v>
                </c:pt>
                <c:pt idx="80">
                  <c:v>0.42198495370370565</c:v>
                </c:pt>
                <c:pt idx="81">
                  <c:v>0.42199074074074211</c:v>
                </c:pt>
                <c:pt idx="82">
                  <c:v>0.42199363425926073</c:v>
                </c:pt>
                <c:pt idx="83">
                  <c:v>0.42200231481481715</c:v>
                </c:pt>
                <c:pt idx="84">
                  <c:v>0.42204282407407556</c:v>
                </c:pt>
                <c:pt idx="85">
                  <c:v>0.42206018518518673</c:v>
                </c:pt>
                <c:pt idx="86">
                  <c:v>0.42236400462963153</c:v>
                </c:pt>
                <c:pt idx="87">
                  <c:v>0.42300347222222373</c:v>
                </c:pt>
                <c:pt idx="88">
                  <c:v>0.42311921296296451</c:v>
                </c:pt>
                <c:pt idx="89">
                  <c:v>0.42504918981481715</c:v>
                </c:pt>
                <c:pt idx="90">
                  <c:v>0.42544270833333336</c:v>
                </c:pt>
                <c:pt idx="91">
                  <c:v>0.42569733796296338</c:v>
                </c:pt>
                <c:pt idx="92">
                  <c:v>0.4257957175925926</c:v>
                </c:pt>
                <c:pt idx="93">
                  <c:v>0.42589988425926223</c:v>
                </c:pt>
                <c:pt idx="94">
                  <c:v>0.42616608796296596</c:v>
                </c:pt>
                <c:pt idx="95">
                  <c:v>0.42616608796296596</c:v>
                </c:pt>
                <c:pt idx="96">
                  <c:v>0.42616608796296596</c:v>
                </c:pt>
                <c:pt idx="97">
                  <c:v>0.42650173611111114</c:v>
                </c:pt>
                <c:pt idx="98">
                  <c:v>0.42676504629629625</c:v>
                </c:pt>
                <c:pt idx="99">
                  <c:v>0.4268981481481483</c:v>
                </c:pt>
                <c:pt idx="100">
                  <c:v>0.42745949074074246</c:v>
                </c:pt>
                <c:pt idx="101">
                  <c:v>0.42745949074074246</c:v>
                </c:pt>
                <c:pt idx="102">
                  <c:v>0.42745949074074246</c:v>
                </c:pt>
                <c:pt idx="103">
                  <c:v>0.42745949074074246</c:v>
                </c:pt>
                <c:pt idx="104">
                  <c:v>0.42745949074074246</c:v>
                </c:pt>
                <c:pt idx="105">
                  <c:v>0.42745949074074246</c:v>
                </c:pt>
                <c:pt idx="106">
                  <c:v>0.42758680555555845</c:v>
                </c:pt>
                <c:pt idx="107">
                  <c:v>0.42766203703703731</c:v>
                </c:pt>
                <c:pt idx="108">
                  <c:v>0.42770254629629628</c:v>
                </c:pt>
              </c:numCache>
            </c:numRef>
          </c:cat>
          <c:val>
            <c:numRef>
              <c:f>Sheet2!$A$5728:$A$5836</c:f>
              <c:numCache>
                <c:formatCode>General</c:formatCode>
                <c:ptCount val="109"/>
                <c:pt idx="0">
                  <c:v>3</c:v>
                </c:pt>
                <c:pt idx="1">
                  <c:v>2</c:v>
                </c:pt>
                <c:pt idx="2">
                  <c:v>20</c:v>
                </c:pt>
                <c:pt idx="3">
                  <c:v>2</c:v>
                </c:pt>
                <c:pt idx="4">
                  <c:v>10</c:v>
                </c:pt>
                <c:pt idx="5">
                  <c:v>1</c:v>
                </c:pt>
                <c:pt idx="6">
                  <c:v>2</c:v>
                </c:pt>
                <c:pt idx="7">
                  <c:v>2</c:v>
                </c:pt>
                <c:pt idx="8">
                  <c:v>1</c:v>
                </c:pt>
                <c:pt idx="9">
                  <c:v>1</c:v>
                </c:pt>
                <c:pt idx="10">
                  <c:v>18</c:v>
                </c:pt>
                <c:pt idx="11">
                  <c:v>2</c:v>
                </c:pt>
                <c:pt idx="12">
                  <c:v>2</c:v>
                </c:pt>
                <c:pt idx="13">
                  <c:v>11</c:v>
                </c:pt>
                <c:pt idx="14">
                  <c:v>2</c:v>
                </c:pt>
                <c:pt idx="15">
                  <c:v>1</c:v>
                </c:pt>
                <c:pt idx="16">
                  <c:v>1</c:v>
                </c:pt>
                <c:pt idx="17">
                  <c:v>3</c:v>
                </c:pt>
                <c:pt idx="18">
                  <c:v>2</c:v>
                </c:pt>
                <c:pt idx="19">
                  <c:v>5</c:v>
                </c:pt>
                <c:pt idx="20">
                  <c:v>5</c:v>
                </c:pt>
                <c:pt idx="21">
                  <c:v>3</c:v>
                </c:pt>
                <c:pt idx="22">
                  <c:v>2</c:v>
                </c:pt>
                <c:pt idx="23">
                  <c:v>1</c:v>
                </c:pt>
                <c:pt idx="24">
                  <c:v>1</c:v>
                </c:pt>
                <c:pt idx="25">
                  <c:v>1</c:v>
                </c:pt>
                <c:pt idx="26">
                  <c:v>1</c:v>
                </c:pt>
                <c:pt idx="27">
                  <c:v>1</c:v>
                </c:pt>
                <c:pt idx="28">
                  <c:v>1</c:v>
                </c:pt>
                <c:pt idx="29">
                  <c:v>1</c:v>
                </c:pt>
                <c:pt idx="30">
                  <c:v>2</c:v>
                </c:pt>
                <c:pt idx="31">
                  <c:v>1</c:v>
                </c:pt>
                <c:pt idx="32">
                  <c:v>1</c:v>
                </c:pt>
                <c:pt idx="33">
                  <c:v>6</c:v>
                </c:pt>
                <c:pt idx="34">
                  <c:v>2</c:v>
                </c:pt>
                <c:pt idx="35">
                  <c:v>20</c:v>
                </c:pt>
                <c:pt idx="36">
                  <c:v>3</c:v>
                </c:pt>
                <c:pt idx="37">
                  <c:v>2</c:v>
                </c:pt>
                <c:pt idx="38">
                  <c:v>1</c:v>
                </c:pt>
                <c:pt idx="39">
                  <c:v>17</c:v>
                </c:pt>
                <c:pt idx="40">
                  <c:v>2</c:v>
                </c:pt>
                <c:pt idx="41">
                  <c:v>1</c:v>
                </c:pt>
                <c:pt idx="42">
                  <c:v>2</c:v>
                </c:pt>
                <c:pt idx="43">
                  <c:v>2</c:v>
                </c:pt>
                <c:pt idx="44">
                  <c:v>2</c:v>
                </c:pt>
                <c:pt idx="45">
                  <c:v>2</c:v>
                </c:pt>
                <c:pt idx="46">
                  <c:v>2</c:v>
                </c:pt>
                <c:pt idx="47">
                  <c:v>2</c:v>
                </c:pt>
                <c:pt idx="48">
                  <c:v>1</c:v>
                </c:pt>
                <c:pt idx="49">
                  <c:v>2</c:v>
                </c:pt>
                <c:pt idx="50">
                  <c:v>1</c:v>
                </c:pt>
                <c:pt idx="51">
                  <c:v>2</c:v>
                </c:pt>
                <c:pt idx="52">
                  <c:v>2</c:v>
                </c:pt>
                <c:pt idx="53">
                  <c:v>2</c:v>
                </c:pt>
                <c:pt idx="54">
                  <c:v>2</c:v>
                </c:pt>
                <c:pt idx="55">
                  <c:v>2</c:v>
                </c:pt>
                <c:pt idx="56">
                  <c:v>1</c:v>
                </c:pt>
                <c:pt idx="57">
                  <c:v>2</c:v>
                </c:pt>
                <c:pt idx="58">
                  <c:v>1</c:v>
                </c:pt>
                <c:pt idx="59">
                  <c:v>1</c:v>
                </c:pt>
                <c:pt idx="60">
                  <c:v>2</c:v>
                </c:pt>
                <c:pt idx="61">
                  <c:v>14</c:v>
                </c:pt>
                <c:pt idx="62">
                  <c:v>6</c:v>
                </c:pt>
                <c:pt idx="63">
                  <c:v>1</c:v>
                </c:pt>
                <c:pt idx="64">
                  <c:v>1</c:v>
                </c:pt>
                <c:pt idx="65">
                  <c:v>15</c:v>
                </c:pt>
                <c:pt idx="66">
                  <c:v>4</c:v>
                </c:pt>
                <c:pt idx="67">
                  <c:v>11</c:v>
                </c:pt>
                <c:pt idx="68">
                  <c:v>1</c:v>
                </c:pt>
                <c:pt idx="69">
                  <c:v>1</c:v>
                </c:pt>
                <c:pt idx="70">
                  <c:v>1</c:v>
                </c:pt>
                <c:pt idx="71">
                  <c:v>1</c:v>
                </c:pt>
                <c:pt idx="72">
                  <c:v>2</c:v>
                </c:pt>
                <c:pt idx="73">
                  <c:v>3</c:v>
                </c:pt>
                <c:pt idx="74">
                  <c:v>1</c:v>
                </c:pt>
                <c:pt idx="75">
                  <c:v>2</c:v>
                </c:pt>
                <c:pt idx="76">
                  <c:v>2</c:v>
                </c:pt>
                <c:pt idx="77">
                  <c:v>2</c:v>
                </c:pt>
                <c:pt idx="78">
                  <c:v>2</c:v>
                </c:pt>
                <c:pt idx="79">
                  <c:v>2</c:v>
                </c:pt>
                <c:pt idx="80">
                  <c:v>2</c:v>
                </c:pt>
                <c:pt idx="81">
                  <c:v>2</c:v>
                </c:pt>
                <c:pt idx="82">
                  <c:v>2</c:v>
                </c:pt>
                <c:pt idx="83">
                  <c:v>6</c:v>
                </c:pt>
                <c:pt idx="84">
                  <c:v>5</c:v>
                </c:pt>
                <c:pt idx="85">
                  <c:v>1</c:v>
                </c:pt>
                <c:pt idx="86">
                  <c:v>5</c:v>
                </c:pt>
                <c:pt idx="87">
                  <c:v>2</c:v>
                </c:pt>
                <c:pt idx="88">
                  <c:v>5</c:v>
                </c:pt>
                <c:pt idx="89">
                  <c:v>1</c:v>
                </c:pt>
                <c:pt idx="90">
                  <c:v>1</c:v>
                </c:pt>
                <c:pt idx="91">
                  <c:v>5</c:v>
                </c:pt>
                <c:pt idx="92">
                  <c:v>1</c:v>
                </c:pt>
                <c:pt idx="93">
                  <c:v>6</c:v>
                </c:pt>
                <c:pt idx="94">
                  <c:v>2</c:v>
                </c:pt>
                <c:pt idx="95">
                  <c:v>9</c:v>
                </c:pt>
                <c:pt idx="96">
                  <c:v>6</c:v>
                </c:pt>
                <c:pt idx="97">
                  <c:v>1</c:v>
                </c:pt>
                <c:pt idx="98">
                  <c:v>3</c:v>
                </c:pt>
                <c:pt idx="99">
                  <c:v>3</c:v>
                </c:pt>
                <c:pt idx="100">
                  <c:v>1</c:v>
                </c:pt>
                <c:pt idx="101">
                  <c:v>1</c:v>
                </c:pt>
                <c:pt idx="102">
                  <c:v>18</c:v>
                </c:pt>
                <c:pt idx="103">
                  <c:v>20</c:v>
                </c:pt>
                <c:pt idx="104">
                  <c:v>8</c:v>
                </c:pt>
                <c:pt idx="105">
                  <c:v>2</c:v>
                </c:pt>
                <c:pt idx="106">
                  <c:v>1</c:v>
                </c:pt>
                <c:pt idx="107">
                  <c:v>5</c:v>
                </c:pt>
                <c:pt idx="108">
                  <c:v>5</c:v>
                </c:pt>
              </c:numCache>
            </c:numRef>
          </c:val>
        </c:ser>
        <c:marker val="1"/>
        <c:axId val="43097472"/>
        <c:axId val="43103360"/>
      </c:lineChart>
      <c:catAx>
        <c:axId val="43097472"/>
        <c:scaling>
          <c:orientation val="minMax"/>
        </c:scaling>
        <c:axPos val="b"/>
        <c:numFmt formatCode="[$-409]h:mm:ss\ AM/PM;@" sourceLinked="1"/>
        <c:tickLblPos val="nextTo"/>
        <c:crossAx val="43103360"/>
        <c:crosses val="autoZero"/>
        <c:auto val="1"/>
        <c:lblAlgn val="ctr"/>
        <c:lblOffset val="100"/>
      </c:catAx>
      <c:valAx>
        <c:axId val="43103360"/>
        <c:scaling>
          <c:orientation val="minMax"/>
        </c:scaling>
        <c:axPos val="l"/>
        <c:majorGridlines/>
        <c:numFmt formatCode="General" sourceLinked="1"/>
        <c:tickLblPos val="nextTo"/>
        <c:crossAx val="43097472"/>
        <c:crosses val="autoZero"/>
        <c:crossBetween val="between"/>
      </c:valAx>
    </c:plotArea>
    <c:legend>
      <c:legendPos val="r"/>
    </c:legend>
    <c:plotVisOnly val="1"/>
  </c:chart>
  <c:spPr>
    <a:solidFill>
      <a:schemeClr val="lt1"/>
    </a:solidFill>
    <a:ln w="25400" cap="flat" cmpd="sng" algn="ctr">
      <a:solidFill>
        <a:schemeClr val="accent6"/>
      </a:solidFill>
      <a:prstDash val="solid"/>
    </a:ln>
    <a:effectLst/>
  </c:spPr>
  <c:txPr>
    <a:bodyPr/>
    <a:lstStyle/>
    <a:p>
      <a:pPr>
        <a:defRPr>
          <a:solidFill>
            <a:schemeClr val="dk1"/>
          </a:solidFill>
          <a:latin typeface="+mn-lt"/>
          <a:ea typeface="+mn-ea"/>
          <a:cs typeface="+mn-cs"/>
        </a:defRPr>
      </a:pPr>
      <a:endParaRPr lang="zh-TW"/>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E3A19C-3290-4B6F-A768-1E1360C770AE}" type="datetimeFigureOut">
              <a:rPr lang="zh-TW" altLang="en-US" smtClean="0"/>
              <a:pPr/>
              <a:t>2014/4/7</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A81B4A-33D2-4F75-BD1D-6B22B1AFD0D5}"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D08179C0-F6B4-4793-9305-14B046D4C4B1}" type="slidenum">
              <a:rPr lang="zh-TW" altLang="en-US" smtClean="0"/>
              <a:pPr/>
              <a:t>1</a:t>
            </a:fld>
            <a:endParaRPr lang="zh-TW"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zh-TW" sz="1200" kern="1200" dirty="0" smtClean="0">
                <a:solidFill>
                  <a:schemeClr val="tx1"/>
                </a:solidFill>
                <a:latin typeface="+mn-lt"/>
                <a:ea typeface="+mn-ea"/>
                <a:cs typeface="+mn-cs"/>
              </a:rPr>
              <a:t>先前有提到</a:t>
            </a:r>
            <a:r>
              <a:rPr lang="en-US" altLang="zh-TW" sz="1200" kern="1200" dirty="0" smtClean="0">
                <a:solidFill>
                  <a:schemeClr val="tx1"/>
                </a:solidFill>
                <a:latin typeface="+mn-lt"/>
                <a:ea typeface="+mn-ea"/>
                <a:cs typeface="+mn-cs"/>
              </a:rPr>
              <a:t>2008</a:t>
            </a:r>
            <a:r>
              <a:rPr lang="zh-TW" altLang="zh-TW" sz="1200" kern="1200" dirty="0" smtClean="0">
                <a:solidFill>
                  <a:schemeClr val="tx1"/>
                </a:solidFill>
                <a:latin typeface="+mn-lt"/>
                <a:ea typeface="+mn-ea"/>
                <a:cs typeface="+mn-cs"/>
              </a:rPr>
              <a:t>年</a:t>
            </a:r>
            <a:r>
              <a:rPr lang="en-US" altLang="zh-TW" sz="1200" kern="1200" dirty="0" smtClean="0">
                <a:solidFill>
                  <a:schemeClr val="tx1"/>
                </a:solidFill>
                <a:latin typeface="+mn-lt"/>
                <a:ea typeface="+mn-ea"/>
                <a:cs typeface="+mn-cs"/>
              </a:rPr>
              <a:t>1</a:t>
            </a:r>
            <a:r>
              <a:rPr lang="zh-TW" altLang="zh-TW" sz="1200" kern="1200" dirty="0" smtClean="0">
                <a:solidFill>
                  <a:schemeClr val="tx1"/>
                </a:solidFill>
                <a:latin typeface="+mn-lt"/>
                <a:ea typeface="+mn-ea"/>
                <a:cs typeface="+mn-cs"/>
              </a:rPr>
              <a:t>月</a:t>
            </a:r>
            <a:r>
              <a:rPr lang="en-US" altLang="zh-TW" sz="1200" kern="1200" dirty="0" smtClean="0">
                <a:solidFill>
                  <a:schemeClr val="tx1"/>
                </a:solidFill>
                <a:latin typeface="+mn-lt"/>
                <a:ea typeface="+mn-ea"/>
                <a:cs typeface="+mn-cs"/>
              </a:rPr>
              <a:t>21</a:t>
            </a:r>
            <a:r>
              <a:rPr lang="zh-TW" altLang="zh-TW" sz="1200" kern="1200" dirty="0" smtClean="0">
                <a:solidFill>
                  <a:schemeClr val="tx1"/>
                </a:solidFill>
                <a:latin typeface="+mn-lt"/>
                <a:ea typeface="+mn-ea"/>
                <a:cs typeface="+mn-cs"/>
              </a:rPr>
              <a:t>日發生環球股災曾被喻為「黑色星期一」</a:t>
            </a:r>
            <a:endParaRPr lang="zh-TW" altLang="en-US" dirty="0"/>
          </a:p>
        </p:txBody>
      </p:sp>
      <p:sp>
        <p:nvSpPr>
          <p:cNvPr id="4" name="投影片編號版面配置區 3"/>
          <p:cNvSpPr>
            <a:spLocks noGrp="1"/>
          </p:cNvSpPr>
          <p:nvPr>
            <p:ph type="sldNum" sz="quarter" idx="10"/>
          </p:nvPr>
        </p:nvSpPr>
        <p:spPr/>
        <p:txBody>
          <a:bodyPr/>
          <a:lstStyle/>
          <a:p>
            <a:fld id="{9D7C4889-3E62-4B8A-8A46-3E34AF87F04F}" type="slidenum">
              <a:rPr lang="zh-TW" altLang="en-US" smtClean="0"/>
              <a:pPr/>
              <a:t>15</a:t>
            </a:fld>
            <a:endParaRPr lang="zh-TW"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zh-TW" sz="1200" kern="1200" dirty="0" smtClean="0">
                <a:solidFill>
                  <a:schemeClr val="tx1"/>
                </a:solidFill>
                <a:latin typeface="+mn-lt"/>
                <a:ea typeface="+mn-ea"/>
                <a:cs typeface="+mn-cs"/>
              </a:rPr>
              <a:t>原本預期因為重大事件的影響而導致市場波動變大，產生錯價而導致套利筆數較平常增加，然後實驗結果發現套利筆數反而較平常日減少</a:t>
            </a:r>
            <a:endParaRPr lang="en-US" altLang="zh-TW" sz="1200" kern="1200" dirty="0" smtClean="0">
              <a:solidFill>
                <a:schemeClr val="tx1"/>
              </a:solidFill>
              <a:latin typeface="+mn-lt"/>
              <a:ea typeface="+mn-ea"/>
              <a:cs typeface="+mn-cs"/>
            </a:endParaRPr>
          </a:p>
          <a:p>
            <a:pPr>
              <a:lnSpc>
                <a:spcPct val="150000"/>
              </a:lnSpc>
            </a:pPr>
            <a:r>
              <a:rPr lang="en-US" altLang="zh-TW" sz="1200" dirty="0" smtClean="0"/>
              <a:t>2008</a:t>
            </a:r>
            <a:r>
              <a:rPr lang="zh-TW" altLang="zh-TW" sz="1200" dirty="0" smtClean="0"/>
              <a:t>年</a:t>
            </a:r>
            <a:r>
              <a:rPr lang="en-US" altLang="zh-TW" sz="1200" dirty="0" smtClean="0"/>
              <a:t>1</a:t>
            </a:r>
            <a:r>
              <a:rPr lang="zh-TW" altLang="zh-TW" sz="1200" dirty="0" smtClean="0"/>
              <a:t>月</a:t>
            </a:r>
            <a:r>
              <a:rPr lang="en-US" altLang="zh-TW" sz="1200" dirty="0" smtClean="0"/>
              <a:t>22</a:t>
            </a:r>
            <a:r>
              <a:rPr lang="zh-TW" altLang="zh-TW" sz="1200" dirty="0" smtClean="0"/>
              <a:t>日套利筆數明顯下降</a:t>
            </a:r>
            <a:r>
              <a:rPr lang="zh-TW" altLang="en-US" sz="1200" dirty="0" smtClean="0"/>
              <a:t>，</a:t>
            </a:r>
            <a:r>
              <a:rPr lang="en-US" altLang="zh-TW" sz="1200" dirty="0" smtClean="0"/>
              <a:t>2008</a:t>
            </a:r>
            <a:r>
              <a:rPr lang="zh-TW" altLang="zh-TW" sz="1200" dirty="0" smtClean="0"/>
              <a:t>年</a:t>
            </a:r>
            <a:r>
              <a:rPr lang="en-US" altLang="zh-TW" sz="1200" dirty="0" smtClean="0"/>
              <a:t>1</a:t>
            </a:r>
            <a:r>
              <a:rPr lang="zh-TW" altLang="zh-TW" sz="1200" dirty="0" smtClean="0"/>
              <a:t>月</a:t>
            </a:r>
            <a:r>
              <a:rPr lang="en-US" altLang="zh-TW" sz="1200" dirty="0" smtClean="0"/>
              <a:t>7</a:t>
            </a:r>
            <a:r>
              <a:rPr lang="zh-TW" altLang="zh-TW" sz="1200" dirty="0" smtClean="0"/>
              <a:t>日的套利筆數相較其他平常日下降許多</a:t>
            </a:r>
            <a:endParaRPr lang="en-US" altLang="zh-TW" sz="1200" dirty="0" smtClean="0"/>
          </a:p>
        </p:txBody>
      </p:sp>
      <p:sp>
        <p:nvSpPr>
          <p:cNvPr id="4" name="投影片編號版面配置區 3"/>
          <p:cNvSpPr>
            <a:spLocks noGrp="1"/>
          </p:cNvSpPr>
          <p:nvPr>
            <p:ph type="sldNum" sz="quarter" idx="10"/>
          </p:nvPr>
        </p:nvSpPr>
        <p:spPr/>
        <p:txBody>
          <a:bodyPr/>
          <a:lstStyle/>
          <a:p>
            <a:fld id="{9D7C4889-3E62-4B8A-8A46-3E34AF87F04F}" type="slidenum">
              <a:rPr lang="zh-TW" altLang="en-US" smtClean="0"/>
              <a:pPr/>
              <a:t>16</a:t>
            </a:fld>
            <a:endParaRPr lang="zh-TW"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200" dirty="0" smtClean="0"/>
              <a:t>漲跌幅限制是指證券交易所為了抑制過度投機行為，防止市場出現過分的暴漲暴跌，而在每天的交易中規定當日的證券交易價格在前一個交易日收盤價的基礎上上下波動的幅度，超過該範圍的報價將視為無效，不能成交</a:t>
            </a:r>
            <a:endParaRPr lang="zh-TW" altLang="en-US" sz="1200" dirty="0" smtClean="0"/>
          </a:p>
          <a:p>
            <a:endParaRPr lang="zh-TW" altLang="en-US" dirty="0"/>
          </a:p>
        </p:txBody>
      </p:sp>
      <p:sp>
        <p:nvSpPr>
          <p:cNvPr id="4" name="投影片編號版面配置區 3"/>
          <p:cNvSpPr>
            <a:spLocks noGrp="1"/>
          </p:cNvSpPr>
          <p:nvPr>
            <p:ph type="sldNum" sz="quarter" idx="10"/>
          </p:nvPr>
        </p:nvSpPr>
        <p:spPr/>
        <p:txBody>
          <a:bodyPr/>
          <a:lstStyle/>
          <a:p>
            <a:fld id="{9D7C4889-3E62-4B8A-8A46-3E34AF87F04F}" type="slidenum">
              <a:rPr lang="zh-TW" altLang="en-US" smtClean="0"/>
              <a:pPr/>
              <a:t>17</a:t>
            </a:fld>
            <a:endParaRPr lang="zh-TW"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zh-TW" sz="1200" kern="1200" dirty="0" smtClean="0">
                <a:solidFill>
                  <a:schemeClr val="tx1"/>
                </a:solidFill>
                <a:latin typeface="+mn-lt"/>
                <a:ea typeface="+mn-ea"/>
                <a:cs typeface="+mn-cs"/>
              </a:rPr>
              <a:t>我們發現在九點四十五分到十點十五分這個區間，三個履約價的選擇權的成交量皆很少，成交價也呈現持平的狀況，所以我們推斷當時因為跌停板所以呈現交易鎖死的情況，由此我們推測此為套利筆數減少的原因</a:t>
            </a:r>
            <a:endParaRPr lang="zh-TW" altLang="en-US" dirty="0"/>
          </a:p>
        </p:txBody>
      </p:sp>
      <p:sp>
        <p:nvSpPr>
          <p:cNvPr id="4" name="投影片編號版面配置區 3"/>
          <p:cNvSpPr>
            <a:spLocks noGrp="1"/>
          </p:cNvSpPr>
          <p:nvPr>
            <p:ph type="sldNum" sz="quarter" idx="10"/>
          </p:nvPr>
        </p:nvSpPr>
        <p:spPr/>
        <p:txBody>
          <a:bodyPr/>
          <a:lstStyle/>
          <a:p>
            <a:fld id="{9D7C4889-3E62-4B8A-8A46-3E34AF87F04F}" type="slidenum">
              <a:rPr lang="zh-TW" altLang="en-US" smtClean="0"/>
              <a:pPr/>
              <a:t>19</a:t>
            </a:fld>
            <a:endParaRPr lang="zh-TW"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9D7C4889-3E62-4B8A-8A46-3E34AF87F04F}" type="slidenum">
              <a:rPr lang="zh-TW" altLang="en-US" smtClean="0"/>
              <a:pPr/>
              <a:t>20</a:t>
            </a:fld>
            <a:endParaRPr lang="zh-TW"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dirty="0" smtClean="0"/>
          </a:p>
        </p:txBody>
      </p:sp>
      <p:sp>
        <p:nvSpPr>
          <p:cNvPr id="4" name="投影片編號版面配置區 3"/>
          <p:cNvSpPr>
            <a:spLocks noGrp="1"/>
          </p:cNvSpPr>
          <p:nvPr>
            <p:ph type="sldNum" sz="quarter" idx="10"/>
          </p:nvPr>
        </p:nvSpPr>
        <p:spPr/>
        <p:txBody>
          <a:bodyPr/>
          <a:lstStyle/>
          <a:p>
            <a:fld id="{9D7C4889-3E62-4B8A-8A46-3E34AF87F04F}" type="slidenum">
              <a:rPr lang="zh-TW" altLang="en-US" smtClean="0"/>
              <a:pPr/>
              <a:t>21</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200" kern="1200" dirty="0" smtClean="0">
                <a:solidFill>
                  <a:schemeClr val="tx1"/>
                </a:solidFill>
                <a:latin typeface="+mn-lt"/>
                <a:ea typeface="+mn-ea"/>
                <a:cs typeface="+mn-cs"/>
              </a:rPr>
              <a:t>這是從日盛期貨交易平台所擷取的即時交易資訊，現在時間</a:t>
            </a:r>
            <a:r>
              <a:rPr lang="en-US" altLang="zh-TW" sz="1200" kern="1200" dirty="0" smtClean="0">
                <a:solidFill>
                  <a:schemeClr val="tx1"/>
                </a:solidFill>
                <a:latin typeface="+mn-lt"/>
                <a:ea typeface="+mn-ea"/>
                <a:cs typeface="+mn-cs"/>
              </a:rPr>
              <a:t>09:24</a:t>
            </a:r>
            <a:r>
              <a:rPr lang="zh-TW" altLang="zh-TW" sz="1200" kern="1200" dirty="0" smtClean="0">
                <a:solidFill>
                  <a:schemeClr val="tx1"/>
                </a:solidFill>
                <a:latin typeface="+mn-lt"/>
                <a:ea typeface="+mn-ea"/>
                <a:cs typeface="+mn-cs"/>
              </a:rPr>
              <a:t>，最近的成交價是</a:t>
            </a:r>
            <a:r>
              <a:rPr lang="en-US" altLang="zh-TW" sz="1200" kern="1200" dirty="0" smtClean="0">
                <a:solidFill>
                  <a:schemeClr val="tx1"/>
                </a:solidFill>
                <a:latin typeface="+mn-lt"/>
                <a:ea typeface="+mn-ea"/>
                <a:cs typeface="+mn-cs"/>
              </a:rPr>
              <a:t>09:23:41</a:t>
            </a:r>
            <a:r>
              <a:rPr lang="zh-TW" altLang="zh-TW" sz="1200" kern="1200" dirty="0" smtClean="0">
                <a:solidFill>
                  <a:schemeClr val="tx1"/>
                </a:solidFill>
                <a:latin typeface="+mn-lt"/>
                <a:ea typeface="+mn-ea"/>
                <a:cs typeface="+mn-cs"/>
              </a:rPr>
              <a:t>的</a:t>
            </a:r>
            <a:r>
              <a:rPr lang="en-US" altLang="zh-TW" sz="1200" kern="1200" dirty="0" smtClean="0">
                <a:solidFill>
                  <a:schemeClr val="tx1"/>
                </a:solidFill>
                <a:latin typeface="+mn-lt"/>
                <a:ea typeface="+mn-ea"/>
                <a:cs typeface="+mn-cs"/>
              </a:rPr>
              <a:t>135</a:t>
            </a:r>
            <a:r>
              <a:rPr lang="zh-TW" altLang="zh-TW" sz="1200" kern="1200" dirty="0" smtClean="0">
                <a:solidFill>
                  <a:schemeClr val="tx1"/>
                </a:solidFill>
                <a:latin typeface="+mn-lt"/>
                <a:ea typeface="+mn-ea"/>
                <a:cs typeface="+mn-cs"/>
              </a:rPr>
              <a:t>元，目前公布的買價委託單是</a:t>
            </a:r>
            <a:r>
              <a:rPr lang="en-US" altLang="zh-TW" sz="1200" kern="1200" dirty="0" smtClean="0">
                <a:solidFill>
                  <a:schemeClr val="tx1"/>
                </a:solidFill>
                <a:latin typeface="+mn-lt"/>
                <a:ea typeface="+mn-ea"/>
                <a:cs typeface="+mn-cs"/>
              </a:rPr>
              <a:t>133</a:t>
            </a:r>
            <a:r>
              <a:rPr lang="zh-TW" altLang="zh-TW" sz="1200" kern="1200" dirty="0" smtClean="0">
                <a:solidFill>
                  <a:schemeClr val="tx1"/>
                </a:solidFill>
                <a:latin typeface="+mn-lt"/>
                <a:ea typeface="+mn-ea"/>
                <a:cs typeface="+mn-cs"/>
              </a:rPr>
              <a:t>元</a:t>
            </a:r>
            <a:r>
              <a:rPr lang="en-US" altLang="zh-TW" sz="1200" kern="1200" dirty="0" smtClean="0">
                <a:solidFill>
                  <a:schemeClr val="tx1"/>
                </a:solidFill>
                <a:latin typeface="+mn-lt"/>
                <a:ea typeface="+mn-ea"/>
                <a:cs typeface="+mn-cs"/>
              </a:rPr>
              <a:t>2</a:t>
            </a:r>
            <a:r>
              <a:rPr lang="zh-TW" altLang="zh-TW" sz="1200" kern="1200" dirty="0" smtClean="0">
                <a:solidFill>
                  <a:schemeClr val="tx1"/>
                </a:solidFill>
                <a:latin typeface="+mn-lt"/>
                <a:ea typeface="+mn-ea"/>
                <a:cs typeface="+mn-cs"/>
              </a:rPr>
              <a:t>張、</a:t>
            </a:r>
            <a:r>
              <a:rPr lang="en-US" altLang="zh-TW" sz="1200" kern="1200" dirty="0" smtClean="0">
                <a:solidFill>
                  <a:schemeClr val="tx1"/>
                </a:solidFill>
                <a:latin typeface="+mn-lt"/>
                <a:ea typeface="+mn-ea"/>
                <a:cs typeface="+mn-cs"/>
              </a:rPr>
              <a:t>132</a:t>
            </a:r>
            <a:r>
              <a:rPr lang="zh-TW" altLang="zh-TW" sz="1200" kern="1200" dirty="0" smtClean="0">
                <a:solidFill>
                  <a:schemeClr val="tx1"/>
                </a:solidFill>
                <a:latin typeface="+mn-lt"/>
                <a:ea typeface="+mn-ea"/>
                <a:cs typeface="+mn-cs"/>
              </a:rPr>
              <a:t>元</a:t>
            </a:r>
            <a:r>
              <a:rPr lang="en-US" altLang="zh-TW" sz="1200" kern="1200" dirty="0" smtClean="0">
                <a:solidFill>
                  <a:schemeClr val="tx1"/>
                </a:solidFill>
                <a:latin typeface="+mn-lt"/>
                <a:ea typeface="+mn-ea"/>
                <a:cs typeface="+mn-cs"/>
              </a:rPr>
              <a:t>86</a:t>
            </a:r>
            <a:r>
              <a:rPr lang="zh-TW" altLang="zh-TW" sz="1200" kern="1200" dirty="0" smtClean="0">
                <a:solidFill>
                  <a:schemeClr val="tx1"/>
                </a:solidFill>
                <a:latin typeface="+mn-lt"/>
                <a:ea typeface="+mn-ea"/>
                <a:cs typeface="+mn-cs"/>
              </a:rPr>
              <a:t>張、</a:t>
            </a:r>
            <a:r>
              <a:rPr lang="en-US" altLang="zh-TW" sz="1200" kern="1200" dirty="0" smtClean="0">
                <a:solidFill>
                  <a:schemeClr val="tx1"/>
                </a:solidFill>
                <a:latin typeface="+mn-lt"/>
                <a:ea typeface="+mn-ea"/>
                <a:cs typeface="+mn-cs"/>
              </a:rPr>
              <a:t>130</a:t>
            </a:r>
            <a:r>
              <a:rPr lang="zh-TW" altLang="zh-TW" sz="1200" kern="1200" dirty="0" smtClean="0">
                <a:solidFill>
                  <a:schemeClr val="tx1"/>
                </a:solidFill>
                <a:latin typeface="+mn-lt"/>
                <a:ea typeface="+mn-ea"/>
                <a:cs typeface="+mn-cs"/>
              </a:rPr>
              <a:t>元</a:t>
            </a:r>
            <a:r>
              <a:rPr lang="en-US" altLang="zh-TW" sz="1200" kern="1200" dirty="0" smtClean="0">
                <a:solidFill>
                  <a:schemeClr val="tx1"/>
                </a:solidFill>
                <a:latin typeface="+mn-lt"/>
                <a:ea typeface="+mn-ea"/>
                <a:cs typeface="+mn-cs"/>
              </a:rPr>
              <a:t>6</a:t>
            </a:r>
            <a:r>
              <a:rPr lang="zh-TW" altLang="zh-TW" sz="1200" kern="1200" dirty="0" smtClean="0">
                <a:solidFill>
                  <a:schemeClr val="tx1"/>
                </a:solidFill>
                <a:latin typeface="+mn-lt"/>
                <a:ea typeface="+mn-ea"/>
                <a:cs typeface="+mn-cs"/>
              </a:rPr>
              <a:t>張、</a:t>
            </a:r>
            <a:r>
              <a:rPr lang="en-US" altLang="zh-TW" sz="1200" kern="1200" dirty="0" smtClean="0">
                <a:solidFill>
                  <a:schemeClr val="tx1"/>
                </a:solidFill>
                <a:latin typeface="+mn-lt"/>
                <a:ea typeface="+mn-ea"/>
                <a:cs typeface="+mn-cs"/>
              </a:rPr>
              <a:t>128</a:t>
            </a:r>
            <a:r>
              <a:rPr lang="zh-TW" altLang="zh-TW" sz="1200" kern="1200" dirty="0" smtClean="0">
                <a:solidFill>
                  <a:schemeClr val="tx1"/>
                </a:solidFill>
                <a:latin typeface="+mn-lt"/>
                <a:ea typeface="+mn-ea"/>
                <a:cs typeface="+mn-cs"/>
              </a:rPr>
              <a:t>元</a:t>
            </a:r>
            <a:r>
              <a:rPr lang="en-US" altLang="zh-TW" sz="1200" kern="1200" dirty="0" smtClean="0">
                <a:solidFill>
                  <a:schemeClr val="tx1"/>
                </a:solidFill>
                <a:latin typeface="+mn-lt"/>
                <a:ea typeface="+mn-ea"/>
                <a:cs typeface="+mn-cs"/>
              </a:rPr>
              <a:t>28</a:t>
            </a:r>
            <a:r>
              <a:rPr lang="zh-TW" altLang="zh-TW" sz="1200" kern="1200" dirty="0" smtClean="0">
                <a:solidFill>
                  <a:schemeClr val="tx1"/>
                </a:solidFill>
                <a:latin typeface="+mn-lt"/>
                <a:ea typeface="+mn-ea"/>
                <a:cs typeface="+mn-cs"/>
              </a:rPr>
              <a:t>張、</a:t>
            </a:r>
            <a:r>
              <a:rPr lang="en-US" altLang="zh-TW" sz="1200" kern="1200" dirty="0" smtClean="0">
                <a:solidFill>
                  <a:schemeClr val="tx1"/>
                </a:solidFill>
                <a:latin typeface="+mn-lt"/>
                <a:ea typeface="+mn-ea"/>
                <a:cs typeface="+mn-cs"/>
              </a:rPr>
              <a:t>126</a:t>
            </a:r>
            <a:r>
              <a:rPr lang="zh-TW" altLang="zh-TW" sz="1200" kern="1200" dirty="0" smtClean="0">
                <a:solidFill>
                  <a:schemeClr val="tx1"/>
                </a:solidFill>
                <a:latin typeface="+mn-lt"/>
                <a:ea typeface="+mn-ea"/>
                <a:cs typeface="+mn-cs"/>
              </a:rPr>
              <a:t>元</a:t>
            </a:r>
            <a:r>
              <a:rPr lang="en-US" altLang="zh-TW" sz="1200" kern="1200" dirty="0" smtClean="0">
                <a:solidFill>
                  <a:schemeClr val="tx1"/>
                </a:solidFill>
                <a:latin typeface="+mn-lt"/>
                <a:ea typeface="+mn-ea"/>
                <a:cs typeface="+mn-cs"/>
              </a:rPr>
              <a:t>2</a:t>
            </a:r>
            <a:r>
              <a:rPr lang="zh-TW" altLang="zh-TW" sz="1200" kern="1200" dirty="0" smtClean="0">
                <a:solidFill>
                  <a:schemeClr val="tx1"/>
                </a:solidFill>
                <a:latin typeface="+mn-lt"/>
                <a:ea typeface="+mn-ea"/>
                <a:cs typeface="+mn-cs"/>
              </a:rPr>
              <a:t>張；賣價委託單是</a:t>
            </a:r>
            <a:r>
              <a:rPr lang="en-US" altLang="zh-TW" sz="1200" kern="1200" dirty="0" smtClean="0">
                <a:solidFill>
                  <a:schemeClr val="tx1"/>
                </a:solidFill>
                <a:latin typeface="+mn-lt"/>
                <a:ea typeface="+mn-ea"/>
                <a:cs typeface="+mn-cs"/>
              </a:rPr>
              <a:t>135</a:t>
            </a:r>
            <a:r>
              <a:rPr lang="zh-TW" altLang="zh-TW" sz="1200" kern="1200" dirty="0" smtClean="0">
                <a:solidFill>
                  <a:schemeClr val="tx1"/>
                </a:solidFill>
                <a:latin typeface="+mn-lt"/>
                <a:ea typeface="+mn-ea"/>
                <a:cs typeface="+mn-cs"/>
              </a:rPr>
              <a:t>元</a:t>
            </a:r>
            <a:r>
              <a:rPr lang="en-US" altLang="zh-TW" sz="1200" kern="1200" dirty="0" smtClean="0">
                <a:solidFill>
                  <a:schemeClr val="tx1"/>
                </a:solidFill>
                <a:latin typeface="+mn-lt"/>
                <a:ea typeface="+mn-ea"/>
                <a:cs typeface="+mn-cs"/>
              </a:rPr>
              <a:t>59</a:t>
            </a:r>
            <a:r>
              <a:rPr lang="zh-TW" altLang="zh-TW" sz="1200" kern="1200" dirty="0" smtClean="0">
                <a:solidFill>
                  <a:schemeClr val="tx1"/>
                </a:solidFill>
                <a:latin typeface="+mn-lt"/>
                <a:ea typeface="+mn-ea"/>
                <a:cs typeface="+mn-cs"/>
              </a:rPr>
              <a:t>張、</a:t>
            </a:r>
            <a:r>
              <a:rPr lang="en-US" altLang="zh-TW" sz="1200" kern="1200" dirty="0" smtClean="0">
                <a:solidFill>
                  <a:schemeClr val="tx1"/>
                </a:solidFill>
                <a:latin typeface="+mn-lt"/>
                <a:ea typeface="+mn-ea"/>
                <a:cs typeface="+mn-cs"/>
              </a:rPr>
              <a:t>136</a:t>
            </a:r>
            <a:r>
              <a:rPr lang="zh-TW" altLang="zh-TW" sz="1200" kern="1200" dirty="0" smtClean="0">
                <a:solidFill>
                  <a:schemeClr val="tx1"/>
                </a:solidFill>
                <a:latin typeface="+mn-lt"/>
                <a:ea typeface="+mn-ea"/>
                <a:cs typeface="+mn-cs"/>
              </a:rPr>
              <a:t>元</a:t>
            </a:r>
            <a:r>
              <a:rPr lang="en-US" altLang="zh-TW" sz="1200" kern="1200" dirty="0" smtClean="0">
                <a:solidFill>
                  <a:schemeClr val="tx1"/>
                </a:solidFill>
                <a:latin typeface="+mn-lt"/>
                <a:ea typeface="+mn-ea"/>
                <a:cs typeface="+mn-cs"/>
              </a:rPr>
              <a:t>28</a:t>
            </a:r>
            <a:r>
              <a:rPr lang="zh-TW" altLang="zh-TW" sz="1200" kern="1200" dirty="0" smtClean="0">
                <a:solidFill>
                  <a:schemeClr val="tx1"/>
                </a:solidFill>
                <a:latin typeface="+mn-lt"/>
                <a:ea typeface="+mn-ea"/>
                <a:cs typeface="+mn-cs"/>
              </a:rPr>
              <a:t>張、</a:t>
            </a:r>
            <a:r>
              <a:rPr lang="en-US" altLang="zh-TW" sz="1200" kern="1200" dirty="0" smtClean="0">
                <a:solidFill>
                  <a:schemeClr val="tx1"/>
                </a:solidFill>
                <a:latin typeface="+mn-lt"/>
                <a:ea typeface="+mn-ea"/>
                <a:cs typeface="+mn-cs"/>
              </a:rPr>
              <a:t>137</a:t>
            </a:r>
            <a:r>
              <a:rPr lang="zh-TW" altLang="zh-TW" sz="1200" kern="1200" dirty="0" smtClean="0">
                <a:solidFill>
                  <a:schemeClr val="tx1"/>
                </a:solidFill>
                <a:latin typeface="+mn-lt"/>
                <a:ea typeface="+mn-ea"/>
                <a:cs typeface="+mn-cs"/>
              </a:rPr>
              <a:t>元</a:t>
            </a:r>
            <a:r>
              <a:rPr lang="en-US" altLang="zh-TW" sz="1200" kern="1200" dirty="0" smtClean="0">
                <a:solidFill>
                  <a:schemeClr val="tx1"/>
                </a:solidFill>
                <a:latin typeface="+mn-lt"/>
                <a:ea typeface="+mn-ea"/>
                <a:cs typeface="+mn-cs"/>
              </a:rPr>
              <a:t>9</a:t>
            </a:r>
            <a:r>
              <a:rPr lang="zh-TW" altLang="zh-TW" sz="1200" kern="1200" dirty="0" smtClean="0">
                <a:solidFill>
                  <a:schemeClr val="tx1"/>
                </a:solidFill>
                <a:latin typeface="+mn-lt"/>
                <a:ea typeface="+mn-ea"/>
                <a:cs typeface="+mn-cs"/>
              </a:rPr>
              <a:t>張、</a:t>
            </a:r>
            <a:r>
              <a:rPr lang="en-US" altLang="zh-TW" sz="1200" kern="1200" dirty="0" smtClean="0">
                <a:solidFill>
                  <a:schemeClr val="tx1"/>
                </a:solidFill>
                <a:latin typeface="+mn-lt"/>
                <a:ea typeface="+mn-ea"/>
                <a:cs typeface="+mn-cs"/>
              </a:rPr>
              <a:t>138</a:t>
            </a:r>
            <a:r>
              <a:rPr lang="zh-TW" altLang="zh-TW" sz="1200" kern="1200" dirty="0" smtClean="0">
                <a:solidFill>
                  <a:schemeClr val="tx1"/>
                </a:solidFill>
                <a:latin typeface="+mn-lt"/>
                <a:ea typeface="+mn-ea"/>
                <a:cs typeface="+mn-cs"/>
              </a:rPr>
              <a:t>元</a:t>
            </a:r>
            <a:r>
              <a:rPr lang="en-US" altLang="zh-TW" sz="1200" kern="1200" dirty="0" smtClean="0">
                <a:solidFill>
                  <a:schemeClr val="tx1"/>
                </a:solidFill>
                <a:latin typeface="+mn-lt"/>
                <a:ea typeface="+mn-ea"/>
                <a:cs typeface="+mn-cs"/>
              </a:rPr>
              <a:t>12</a:t>
            </a:r>
            <a:r>
              <a:rPr lang="zh-TW" altLang="zh-TW" sz="1200" kern="1200" dirty="0" smtClean="0">
                <a:solidFill>
                  <a:schemeClr val="tx1"/>
                </a:solidFill>
                <a:latin typeface="+mn-lt"/>
                <a:ea typeface="+mn-ea"/>
                <a:cs typeface="+mn-cs"/>
              </a:rPr>
              <a:t>張、</a:t>
            </a:r>
            <a:r>
              <a:rPr lang="en-US" altLang="zh-TW" sz="1200" kern="1200" dirty="0" smtClean="0">
                <a:solidFill>
                  <a:schemeClr val="tx1"/>
                </a:solidFill>
                <a:latin typeface="+mn-lt"/>
                <a:ea typeface="+mn-ea"/>
                <a:cs typeface="+mn-cs"/>
              </a:rPr>
              <a:t>139</a:t>
            </a:r>
            <a:r>
              <a:rPr lang="zh-TW" altLang="zh-TW" sz="1200" kern="1200" dirty="0" smtClean="0">
                <a:solidFill>
                  <a:schemeClr val="tx1"/>
                </a:solidFill>
                <a:latin typeface="+mn-lt"/>
                <a:ea typeface="+mn-ea"/>
                <a:cs typeface="+mn-cs"/>
              </a:rPr>
              <a:t>元</a:t>
            </a:r>
            <a:r>
              <a:rPr lang="en-US" altLang="zh-TW" sz="1200" kern="1200" dirty="0" smtClean="0">
                <a:solidFill>
                  <a:schemeClr val="tx1"/>
                </a:solidFill>
                <a:latin typeface="+mn-lt"/>
                <a:ea typeface="+mn-ea"/>
                <a:cs typeface="+mn-cs"/>
              </a:rPr>
              <a:t>13</a:t>
            </a:r>
            <a:r>
              <a:rPr lang="zh-TW" altLang="zh-TW" sz="1200" kern="1200" dirty="0" smtClean="0">
                <a:solidFill>
                  <a:schemeClr val="tx1"/>
                </a:solidFill>
                <a:latin typeface="+mn-lt"/>
                <a:ea typeface="+mn-ea"/>
                <a:cs typeface="+mn-cs"/>
              </a:rPr>
              <a:t>張。我們可分析下委託單，例如</a:t>
            </a:r>
            <a:r>
              <a:rPr lang="en-US" altLang="zh-TW" sz="1200" kern="1200" dirty="0" smtClean="0">
                <a:solidFill>
                  <a:schemeClr val="tx1"/>
                </a:solidFill>
                <a:latin typeface="+mn-lt"/>
                <a:ea typeface="+mn-ea"/>
                <a:cs typeface="+mn-cs"/>
              </a:rPr>
              <a:t>100</a:t>
            </a:r>
            <a:r>
              <a:rPr lang="zh-TW" altLang="zh-TW" sz="1200" kern="1200" dirty="0" smtClean="0">
                <a:solidFill>
                  <a:schemeClr val="tx1"/>
                </a:solidFill>
                <a:latin typeface="+mn-lt"/>
                <a:ea typeface="+mn-ea"/>
                <a:cs typeface="+mn-cs"/>
              </a:rPr>
              <a:t>張市價買單，對成交價的影響。由圖一可知，此交易會買到</a:t>
            </a:r>
            <a:r>
              <a:rPr lang="en-US" altLang="zh-TW" sz="1200" kern="1200" dirty="0" smtClean="0">
                <a:solidFill>
                  <a:schemeClr val="tx1"/>
                </a:solidFill>
                <a:latin typeface="+mn-lt"/>
                <a:ea typeface="+mn-ea"/>
                <a:cs typeface="+mn-cs"/>
              </a:rPr>
              <a:t>59</a:t>
            </a:r>
            <a:r>
              <a:rPr lang="zh-TW" altLang="zh-TW" sz="1200" kern="1200" dirty="0" smtClean="0">
                <a:solidFill>
                  <a:schemeClr val="tx1"/>
                </a:solidFill>
                <a:latin typeface="+mn-lt"/>
                <a:ea typeface="+mn-ea"/>
                <a:cs typeface="+mn-cs"/>
              </a:rPr>
              <a:t>張</a:t>
            </a:r>
            <a:r>
              <a:rPr lang="en-US" altLang="zh-TW" sz="1200" kern="1200" dirty="0" smtClean="0">
                <a:solidFill>
                  <a:schemeClr val="tx1"/>
                </a:solidFill>
                <a:latin typeface="+mn-lt"/>
                <a:ea typeface="+mn-ea"/>
                <a:cs typeface="+mn-cs"/>
              </a:rPr>
              <a:t>135</a:t>
            </a:r>
            <a:r>
              <a:rPr lang="zh-TW" altLang="zh-TW" sz="1200" kern="1200" dirty="0" smtClean="0">
                <a:solidFill>
                  <a:schemeClr val="tx1"/>
                </a:solidFill>
                <a:latin typeface="+mn-lt"/>
                <a:ea typeface="+mn-ea"/>
                <a:cs typeface="+mn-cs"/>
              </a:rPr>
              <a:t>元、</a:t>
            </a:r>
            <a:r>
              <a:rPr lang="en-US" altLang="zh-TW" sz="1200" kern="1200" dirty="0" smtClean="0">
                <a:solidFill>
                  <a:schemeClr val="tx1"/>
                </a:solidFill>
                <a:latin typeface="+mn-lt"/>
                <a:ea typeface="+mn-ea"/>
                <a:cs typeface="+mn-cs"/>
              </a:rPr>
              <a:t>28</a:t>
            </a:r>
            <a:r>
              <a:rPr lang="zh-TW" altLang="zh-TW" sz="1200" kern="1200" dirty="0" smtClean="0">
                <a:solidFill>
                  <a:schemeClr val="tx1"/>
                </a:solidFill>
                <a:latin typeface="+mn-lt"/>
                <a:ea typeface="+mn-ea"/>
                <a:cs typeface="+mn-cs"/>
              </a:rPr>
              <a:t>張</a:t>
            </a:r>
            <a:r>
              <a:rPr lang="en-US" altLang="zh-TW" sz="1200" kern="1200" dirty="0" smtClean="0">
                <a:solidFill>
                  <a:schemeClr val="tx1"/>
                </a:solidFill>
                <a:latin typeface="+mn-lt"/>
                <a:ea typeface="+mn-ea"/>
                <a:cs typeface="+mn-cs"/>
              </a:rPr>
              <a:t>136</a:t>
            </a:r>
            <a:r>
              <a:rPr lang="zh-TW" altLang="zh-TW" sz="1200" kern="1200" dirty="0" smtClean="0">
                <a:solidFill>
                  <a:schemeClr val="tx1"/>
                </a:solidFill>
                <a:latin typeface="+mn-lt"/>
                <a:ea typeface="+mn-ea"/>
                <a:cs typeface="+mn-cs"/>
              </a:rPr>
              <a:t>元、</a:t>
            </a:r>
            <a:r>
              <a:rPr lang="en-US" altLang="zh-TW" sz="1200" kern="1200" dirty="0" smtClean="0">
                <a:solidFill>
                  <a:schemeClr val="tx1"/>
                </a:solidFill>
                <a:latin typeface="+mn-lt"/>
                <a:ea typeface="+mn-ea"/>
                <a:cs typeface="+mn-cs"/>
              </a:rPr>
              <a:t>9</a:t>
            </a:r>
            <a:r>
              <a:rPr lang="zh-TW" altLang="zh-TW" sz="1200" kern="1200" dirty="0" smtClean="0">
                <a:solidFill>
                  <a:schemeClr val="tx1"/>
                </a:solidFill>
                <a:latin typeface="+mn-lt"/>
                <a:ea typeface="+mn-ea"/>
                <a:cs typeface="+mn-cs"/>
              </a:rPr>
              <a:t>張</a:t>
            </a:r>
            <a:r>
              <a:rPr lang="en-US" altLang="zh-TW" sz="1200" kern="1200" dirty="0" smtClean="0">
                <a:solidFill>
                  <a:schemeClr val="tx1"/>
                </a:solidFill>
                <a:latin typeface="+mn-lt"/>
                <a:ea typeface="+mn-ea"/>
                <a:cs typeface="+mn-cs"/>
              </a:rPr>
              <a:t>137</a:t>
            </a:r>
            <a:r>
              <a:rPr lang="zh-TW" altLang="zh-TW" sz="1200" kern="1200" dirty="0" smtClean="0">
                <a:solidFill>
                  <a:schemeClr val="tx1"/>
                </a:solidFill>
                <a:latin typeface="+mn-lt"/>
                <a:ea typeface="+mn-ea"/>
                <a:cs typeface="+mn-cs"/>
              </a:rPr>
              <a:t>元、</a:t>
            </a:r>
            <a:r>
              <a:rPr lang="en-US" altLang="zh-TW" sz="1200" kern="1200" dirty="0" smtClean="0">
                <a:solidFill>
                  <a:schemeClr val="tx1"/>
                </a:solidFill>
                <a:latin typeface="+mn-lt"/>
                <a:ea typeface="+mn-ea"/>
                <a:cs typeface="+mn-cs"/>
              </a:rPr>
              <a:t>4</a:t>
            </a:r>
            <a:r>
              <a:rPr lang="zh-TW" altLang="zh-TW" sz="1200" kern="1200" dirty="0" smtClean="0">
                <a:solidFill>
                  <a:schemeClr val="tx1"/>
                </a:solidFill>
                <a:latin typeface="+mn-lt"/>
                <a:ea typeface="+mn-ea"/>
                <a:cs typeface="+mn-cs"/>
              </a:rPr>
              <a:t>張</a:t>
            </a:r>
            <a:r>
              <a:rPr lang="en-US" altLang="zh-TW" sz="1200" kern="1200" dirty="0" smtClean="0">
                <a:solidFill>
                  <a:schemeClr val="tx1"/>
                </a:solidFill>
                <a:latin typeface="+mn-lt"/>
                <a:ea typeface="+mn-ea"/>
                <a:cs typeface="+mn-cs"/>
              </a:rPr>
              <a:t>138</a:t>
            </a:r>
            <a:r>
              <a:rPr lang="zh-TW" altLang="zh-TW" sz="1200" kern="1200" dirty="0" smtClean="0">
                <a:solidFill>
                  <a:schemeClr val="tx1"/>
                </a:solidFill>
                <a:latin typeface="+mn-lt"/>
                <a:ea typeface="+mn-ea"/>
                <a:cs typeface="+mn-cs"/>
              </a:rPr>
              <a:t>元，也就是說買</a:t>
            </a:r>
            <a:r>
              <a:rPr lang="en-US" altLang="zh-TW" sz="1200" kern="1200" dirty="0" smtClean="0">
                <a:solidFill>
                  <a:schemeClr val="tx1"/>
                </a:solidFill>
                <a:latin typeface="+mn-lt"/>
                <a:ea typeface="+mn-ea"/>
                <a:cs typeface="+mn-cs"/>
              </a:rPr>
              <a:t>100</a:t>
            </a:r>
            <a:r>
              <a:rPr lang="zh-TW" altLang="zh-TW" sz="1200" kern="1200" dirty="0" smtClean="0">
                <a:solidFill>
                  <a:schemeClr val="tx1"/>
                </a:solidFill>
                <a:latin typeface="+mn-lt"/>
                <a:ea typeface="+mn-ea"/>
                <a:cs typeface="+mn-cs"/>
              </a:rPr>
              <a:t>張會讓成交價從</a:t>
            </a:r>
            <a:r>
              <a:rPr lang="en-US" altLang="zh-TW" sz="1200" kern="1200" dirty="0" smtClean="0">
                <a:solidFill>
                  <a:schemeClr val="tx1"/>
                </a:solidFill>
                <a:latin typeface="+mn-lt"/>
                <a:ea typeface="+mn-ea"/>
                <a:cs typeface="+mn-cs"/>
              </a:rPr>
              <a:t>135</a:t>
            </a:r>
            <a:r>
              <a:rPr lang="zh-TW" altLang="zh-TW" sz="1200" kern="1200" dirty="0" smtClean="0">
                <a:solidFill>
                  <a:schemeClr val="tx1"/>
                </a:solidFill>
                <a:latin typeface="+mn-lt"/>
                <a:ea typeface="+mn-ea"/>
                <a:cs typeface="+mn-cs"/>
              </a:rPr>
              <a:t>上升到</a:t>
            </a:r>
            <a:r>
              <a:rPr lang="en-US" altLang="zh-TW" sz="1200" kern="1200" dirty="0" smtClean="0">
                <a:solidFill>
                  <a:schemeClr val="tx1"/>
                </a:solidFill>
                <a:latin typeface="+mn-lt"/>
                <a:ea typeface="+mn-ea"/>
                <a:cs typeface="+mn-cs"/>
              </a:rPr>
              <a:t>138</a:t>
            </a:r>
            <a:r>
              <a:rPr lang="zh-TW" altLang="zh-TW" sz="1200" kern="1200" dirty="0" smtClean="0">
                <a:solidFill>
                  <a:schemeClr val="tx1"/>
                </a:solidFill>
                <a:latin typeface="+mn-lt"/>
                <a:ea typeface="+mn-ea"/>
                <a:cs typeface="+mn-cs"/>
              </a:rPr>
              <a:t>；而賣</a:t>
            </a:r>
            <a:r>
              <a:rPr lang="en-US" altLang="zh-TW" sz="1200" kern="1200" dirty="0" smtClean="0">
                <a:solidFill>
                  <a:schemeClr val="tx1"/>
                </a:solidFill>
                <a:latin typeface="+mn-lt"/>
                <a:ea typeface="+mn-ea"/>
                <a:cs typeface="+mn-cs"/>
              </a:rPr>
              <a:t>100</a:t>
            </a:r>
            <a:r>
              <a:rPr lang="zh-TW" altLang="zh-TW" sz="1200" kern="1200" dirty="0" smtClean="0">
                <a:solidFill>
                  <a:schemeClr val="tx1"/>
                </a:solidFill>
                <a:latin typeface="+mn-lt"/>
                <a:ea typeface="+mn-ea"/>
                <a:cs typeface="+mn-cs"/>
              </a:rPr>
              <a:t>張則會賣到</a:t>
            </a:r>
            <a:r>
              <a:rPr lang="en-US" altLang="zh-TW" sz="1200" kern="1200" dirty="0" smtClean="0">
                <a:solidFill>
                  <a:schemeClr val="tx1"/>
                </a:solidFill>
                <a:latin typeface="+mn-lt"/>
                <a:ea typeface="+mn-ea"/>
                <a:cs typeface="+mn-cs"/>
              </a:rPr>
              <a:t>2</a:t>
            </a:r>
            <a:r>
              <a:rPr lang="zh-TW" altLang="zh-TW" sz="1200" kern="1200" dirty="0" smtClean="0">
                <a:solidFill>
                  <a:schemeClr val="tx1"/>
                </a:solidFill>
                <a:latin typeface="+mn-lt"/>
                <a:ea typeface="+mn-ea"/>
                <a:cs typeface="+mn-cs"/>
              </a:rPr>
              <a:t>張</a:t>
            </a:r>
            <a:r>
              <a:rPr lang="en-US" altLang="zh-TW" sz="1200" kern="1200" dirty="0" smtClean="0">
                <a:solidFill>
                  <a:schemeClr val="tx1"/>
                </a:solidFill>
                <a:latin typeface="+mn-lt"/>
                <a:ea typeface="+mn-ea"/>
                <a:cs typeface="+mn-cs"/>
              </a:rPr>
              <a:t>133</a:t>
            </a:r>
            <a:r>
              <a:rPr lang="zh-TW" altLang="zh-TW" sz="1200" kern="1200" dirty="0" smtClean="0">
                <a:solidFill>
                  <a:schemeClr val="tx1"/>
                </a:solidFill>
                <a:latin typeface="+mn-lt"/>
                <a:ea typeface="+mn-ea"/>
                <a:cs typeface="+mn-cs"/>
              </a:rPr>
              <a:t>元、</a:t>
            </a:r>
            <a:r>
              <a:rPr lang="en-US" altLang="zh-TW" sz="1200" kern="1200" dirty="0" smtClean="0">
                <a:solidFill>
                  <a:schemeClr val="tx1"/>
                </a:solidFill>
                <a:latin typeface="+mn-lt"/>
                <a:ea typeface="+mn-ea"/>
                <a:cs typeface="+mn-cs"/>
              </a:rPr>
              <a:t>86</a:t>
            </a:r>
            <a:r>
              <a:rPr lang="zh-TW" altLang="zh-TW" sz="1200" kern="1200" dirty="0" smtClean="0">
                <a:solidFill>
                  <a:schemeClr val="tx1"/>
                </a:solidFill>
                <a:latin typeface="+mn-lt"/>
                <a:ea typeface="+mn-ea"/>
                <a:cs typeface="+mn-cs"/>
              </a:rPr>
              <a:t>張</a:t>
            </a:r>
            <a:r>
              <a:rPr lang="en-US" altLang="zh-TW" sz="1200" kern="1200" dirty="0" smtClean="0">
                <a:solidFill>
                  <a:schemeClr val="tx1"/>
                </a:solidFill>
                <a:latin typeface="+mn-lt"/>
                <a:ea typeface="+mn-ea"/>
                <a:cs typeface="+mn-cs"/>
              </a:rPr>
              <a:t>132</a:t>
            </a:r>
            <a:r>
              <a:rPr lang="zh-TW" altLang="zh-TW" sz="1200" kern="1200" dirty="0" smtClean="0">
                <a:solidFill>
                  <a:schemeClr val="tx1"/>
                </a:solidFill>
                <a:latin typeface="+mn-lt"/>
                <a:ea typeface="+mn-ea"/>
                <a:cs typeface="+mn-cs"/>
              </a:rPr>
              <a:t>元、</a:t>
            </a:r>
            <a:r>
              <a:rPr lang="en-US" altLang="zh-TW" sz="1200" kern="1200" dirty="0" smtClean="0">
                <a:solidFill>
                  <a:schemeClr val="tx1"/>
                </a:solidFill>
                <a:latin typeface="+mn-lt"/>
                <a:ea typeface="+mn-ea"/>
                <a:cs typeface="+mn-cs"/>
              </a:rPr>
              <a:t>6</a:t>
            </a:r>
            <a:r>
              <a:rPr lang="zh-TW" altLang="zh-TW" sz="1200" kern="1200" dirty="0" smtClean="0">
                <a:solidFill>
                  <a:schemeClr val="tx1"/>
                </a:solidFill>
                <a:latin typeface="+mn-lt"/>
                <a:ea typeface="+mn-ea"/>
                <a:cs typeface="+mn-cs"/>
              </a:rPr>
              <a:t>張</a:t>
            </a:r>
            <a:r>
              <a:rPr lang="en-US" altLang="zh-TW" sz="1200" kern="1200" dirty="0" smtClean="0">
                <a:solidFill>
                  <a:schemeClr val="tx1"/>
                </a:solidFill>
                <a:latin typeface="+mn-lt"/>
                <a:ea typeface="+mn-ea"/>
                <a:cs typeface="+mn-cs"/>
              </a:rPr>
              <a:t>130</a:t>
            </a:r>
            <a:r>
              <a:rPr lang="zh-TW" altLang="zh-TW" sz="1200" kern="1200" dirty="0" smtClean="0">
                <a:solidFill>
                  <a:schemeClr val="tx1"/>
                </a:solidFill>
                <a:latin typeface="+mn-lt"/>
                <a:ea typeface="+mn-ea"/>
                <a:cs typeface="+mn-cs"/>
              </a:rPr>
              <a:t>元、</a:t>
            </a:r>
            <a:r>
              <a:rPr lang="en-US" altLang="zh-TW" sz="1200" kern="1200" dirty="0" smtClean="0">
                <a:solidFill>
                  <a:schemeClr val="tx1"/>
                </a:solidFill>
                <a:latin typeface="+mn-lt"/>
                <a:ea typeface="+mn-ea"/>
                <a:cs typeface="+mn-cs"/>
              </a:rPr>
              <a:t>6</a:t>
            </a:r>
            <a:r>
              <a:rPr lang="zh-TW" altLang="zh-TW" sz="1200" kern="1200" dirty="0" smtClean="0">
                <a:solidFill>
                  <a:schemeClr val="tx1"/>
                </a:solidFill>
                <a:latin typeface="+mn-lt"/>
                <a:ea typeface="+mn-ea"/>
                <a:cs typeface="+mn-cs"/>
              </a:rPr>
              <a:t>張</a:t>
            </a:r>
            <a:r>
              <a:rPr lang="en-US" altLang="zh-TW" sz="1200" kern="1200" dirty="0" smtClean="0">
                <a:solidFill>
                  <a:schemeClr val="tx1"/>
                </a:solidFill>
                <a:latin typeface="+mn-lt"/>
                <a:ea typeface="+mn-ea"/>
                <a:cs typeface="+mn-cs"/>
              </a:rPr>
              <a:t>128</a:t>
            </a:r>
            <a:r>
              <a:rPr lang="zh-TW" altLang="zh-TW" sz="1200" kern="1200" dirty="0" smtClean="0">
                <a:solidFill>
                  <a:schemeClr val="tx1"/>
                </a:solidFill>
                <a:latin typeface="+mn-lt"/>
                <a:ea typeface="+mn-ea"/>
                <a:cs typeface="+mn-cs"/>
              </a:rPr>
              <a:t>元，也就是說</a:t>
            </a:r>
            <a:r>
              <a:rPr lang="en-US" altLang="zh-TW" sz="1200" kern="1200" dirty="0" smtClean="0">
                <a:solidFill>
                  <a:schemeClr val="tx1"/>
                </a:solidFill>
                <a:latin typeface="+mn-lt"/>
                <a:ea typeface="+mn-ea"/>
                <a:cs typeface="+mn-cs"/>
              </a:rPr>
              <a:t>100</a:t>
            </a:r>
            <a:r>
              <a:rPr lang="zh-TW" altLang="zh-TW" sz="1200" kern="1200" dirty="0" smtClean="0">
                <a:solidFill>
                  <a:schemeClr val="tx1"/>
                </a:solidFill>
                <a:latin typeface="+mn-lt"/>
                <a:ea typeface="+mn-ea"/>
                <a:cs typeface="+mn-cs"/>
              </a:rPr>
              <a:t>張市價賣單會讓成交價跌到</a:t>
            </a:r>
            <a:r>
              <a:rPr lang="en-US" altLang="zh-TW" sz="1200" kern="1200" dirty="0" smtClean="0">
                <a:solidFill>
                  <a:schemeClr val="tx1"/>
                </a:solidFill>
                <a:latin typeface="+mn-lt"/>
                <a:ea typeface="+mn-ea"/>
                <a:cs typeface="+mn-cs"/>
              </a:rPr>
              <a:t>128</a:t>
            </a:r>
            <a:r>
              <a:rPr lang="zh-TW" altLang="zh-TW" sz="1200" kern="1200" dirty="0" smtClean="0">
                <a:solidFill>
                  <a:schemeClr val="tx1"/>
                </a:solidFill>
                <a:latin typeface="+mn-lt"/>
                <a:ea typeface="+mn-ea"/>
                <a:cs typeface="+mn-cs"/>
              </a:rPr>
              <a:t>，這些資訊可讓我們更精確地分析不同數量的買賣單對成交價的影響。在我們的虛擬交易所程式不僅可以找出當時最佳五檔買賣價的報價和數量，也可窺得所有未成交委託單分布，並透過此新資訊，找出更適合的代理變數來描述市場深度。</a:t>
            </a:r>
          </a:p>
        </p:txBody>
      </p:sp>
      <p:sp>
        <p:nvSpPr>
          <p:cNvPr id="4" name="投影片編號版面配置區 3"/>
          <p:cNvSpPr>
            <a:spLocks noGrp="1"/>
          </p:cNvSpPr>
          <p:nvPr>
            <p:ph type="sldNum" sz="quarter" idx="10"/>
          </p:nvPr>
        </p:nvSpPr>
        <p:spPr/>
        <p:txBody>
          <a:bodyPr/>
          <a:lstStyle/>
          <a:p>
            <a:fld id="{17A81B4A-33D2-4F75-BD1D-6B22B1AFD0D5}" type="slidenum">
              <a:rPr lang="zh-TW" altLang="en-US" smtClean="0"/>
              <a:pPr/>
              <a:t>4</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zh-TW" sz="1200" kern="1200" dirty="0" smtClean="0">
                <a:solidFill>
                  <a:schemeClr val="tx1"/>
                </a:solidFill>
                <a:latin typeface="+mn-lt"/>
                <a:ea typeface="+mn-ea"/>
                <a:cs typeface="+mn-cs"/>
              </a:rPr>
              <a:t>假設該日收盤指數為</a:t>
            </a:r>
            <a:r>
              <a:rPr lang="en-US" altLang="zh-TW" sz="1200" kern="1200" dirty="0" smtClean="0">
                <a:solidFill>
                  <a:schemeClr val="tx1"/>
                </a:solidFill>
                <a:latin typeface="+mn-lt"/>
                <a:ea typeface="+mn-ea"/>
                <a:cs typeface="+mn-cs"/>
              </a:rPr>
              <a:t>8215</a:t>
            </a:r>
            <a:r>
              <a:rPr lang="zh-TW" altLang="zh-TW" sz="1200" kern="1200" dirty="0" smtClean="0">
                <a:solidFill>
                  <a:schemeClr val="tx1"/>
                </a:solidFill>
                <a:latin typeface="+mn-lt"/>
                <a:ea typeface="+mn-ea"/>
                <a:cs typeface="+mn-cs"/>
              </a:rPr>
              <a:t>點，依照上述三個步驟作整理後，將可以得到履約價為</a:t>
            </a:r>
            <a:r>
              <a:rPr lang="en-US" altLang="zh-TW" sz="1200" kern="1200" dirty="0" smtClean="0">
                <a:solidFill>
                  <a:schemeClr val="tx1"/>
                </a:solidFill>
                <a:latin typeface="+mn-lt"/>
                <a:ea typeface="+mn-ea"/>
                <a:cs typeface="+mn-cs"/>
              </a:rPr>
              <a:t>8000</a:t>
            </a:r>
            <a:r>
              <a:rPr lang="zh-TW" altLang="zh-TW" sz="1200" kern="1200" dirty="0" smtClean="0">
                <a:solidFill>
                  <a:schemeClr val="tx1"/>
                </a:solidFill>
                <a:latin typeface="+mn-lt"/>
                <a:ea typeface="+mn-ea"/>
                <a:cs typeface="+mn-cs"/>
              </a:rPr>
              <a:t>、</a:t>
            </a:r>
            <a:r>
              <a:rPr lang="en-US" altLang="zh-TW" sz="1200" kern="1200" dirty="0" smtClean="0">
                <a:solidFill>
                  <a:schemeClr val="tx1"/>
                </a:solidFill>
                <a:latin typeface="+mn-lt"/>
                <a:ea typeface="+mn-ea"/>
                <a:cs typeface="+mn-cs"/>
              </a:rPr>
              <a:t>8100</a:t>
            </a:r>
            <a:r>
              <a:rPr lang="zh-TW" altLang="zh-TW" sz="1200" kern="1200" dirty="0" smtClean="0">
                <a:solidFill>
                  <a:schemeClr val="tx1"/>
                </a:solidFill>
                <a:latin typeface="+mn-lt"/>
                <a:ea typeface="+mn-ea"/>
                <a:cs typeface="+mn-cs"/>
              </a:rPr>
              <a:t>、</a:t>
            </a:r>
            <a:r>
              <a:rPr lang="en-US" altLang="zh-TW" sz="1200" kern="1200" dirty="0" smtClean="0">
                <a:solidFill>
                  <a:schemeClr val="tx1"/>
                </a:solidFill>
                <a:latin typeface="+mn-lt"/>
                <a:ea typeface="+mn-ea"/>
                <a:cs typeface="+mn-cs"/>
              </a:rPr>
              <a:t>8200</a:t>
            </a:r>
            <a:r>
              <a:rPr lang="zh-TW" altLang="zh-TW" sz="1200" kern="1200" dirty="0" smtClean="0">
                <a:solidFill>
                  <a:schemeClr val="tx1"/>
                </a:solidFill>
                <a:latin typeface="+mn-lt"/>
                <a:ea typeface="+mn-ea"/>
                <a:cs typeface="+mn-cs"/>
              </a:rPr>
              <a:t>、</a:t>
            </a:r>
            <a:r>
              <a:rPr lang="en-US" altLang="zh-TW" sz="1200" kern="1200" dirty="0" smtClean="0">
                <a:solidFill>
                  <a:schemeClr val="tx1"/>
                </a:solidFill>
                <a:latin typeface="+mn-lt"/>
                <a:ea typeface="+mn-ea"/>
                <a:cs typeface="+mn-cs"/>
              </a:rPr>
              <a:t>8300</a:t>
            </a:r>
            <a:r>
              <a:rPr lang="zh-TW" altLang="zh-TW" sz="1200" kern="1200" dirty="0" smtClean="0">
                <a:solidFill>
                  <a:schemeClr val="tx1"/>
                </a:solidFill>
                <a:latin typeface="+mn-lt"/>
                <a:ea typeface="+mn-ea"/>
                <a:cs typeface="+mn-cs"/>
              </a:rPr>
              <a:t>、</a:t>
            </a:r>
            <a:r>
              <a:rPr lang="en-US" altLang="zh-TW" sz="1200" kern="1200" dirty="0" smtClean="0">
                <a:solidFill>
                  <a:schemeClr val="tx1"/>
                </a:solidFill>
                <a:latin typeface="+mn-lt"/>
                <a:ea typeface="+mn-ea"/>
                <a:cs typeface="+mn-cs"/>
              </a:rPr>
              <a:t>8400</a:t>
            </a:r>
            <a:r>
              <a:rPr lang="zh-TW" altLang="zh-TW" sz="1200" kern="1200" dirty="0" smtClean="0">
                <a:solidFill>
                  <a:schemeClr val="tx1"/>
                </a:solidFill>
                <a:latin typeface="+mn-lt"/>
                <a:ea typeface="+mn-ea"/>
                <a:cs typeface="+mn-cs"/>
              </a:rPr>
              <a:t>、</a:t>
            </a:r>
            <a:r>
              <a:rPr lang="en-US" altLang="zh-TW" sz="1200" kern="1200" dirty="0" smtClean="0">
                <a:solidFill>
                  <a:schemeClr val="tx1"/>
                </a:solidFill>
                <a:latin typeface="+mn-lt"/>
                <a:ea typeface="+mn-ea"/>
                <a:cs typeface="+mn-cs"/>
              </a:rPr>
              <a:t>8500</a:t>
            </a:r>
            <a:r>
              <a:rPr lang="zh-TW" altLang="zh-TW" sz="1200" kern="1200" dirty="0" smtClean="0">
                <a:solidFill>
                  <a:schemeClr val="tx1"/>
                </a:solidFill>
                <a:latin typeface="+mn-lt"/>
                <a:ea typeface="+mn-ea"/>
                <a:cs typeface="+mn-cs"/>
              </a:rPr>
              <a:t>六個檔次的買權，依成交時間（買賣單搓合時間）的先後作排序的資訊，及不同成交量下，各累積有多少成交筆數的統計數字資訊。</a:t>
            </a:r>
            <a:endParaRPr lang="zh-TW" altLang="en-US" dirty="0"/>
          </a:p>
        </p:txBody>
      </p:sp>
      <p:sp>
        <p:nvSpPr>
          <p:cNvPr id="4" name="投影片編號版面配置區 3"/>
          <p:cNvSpPr>
            <a:spLocks noGrp="1"/>
          </p:cNvSpPr>
          <p:nvPr>
            <p:ph type="sldNum" sz="quarter" idx="10"/>
          </p:nvPr>
        </p:nvSpPr>
        <p:spPr/>
        <p:txBody>
          <a:bodyPr/>
          <a:lstStyle/>
          <a:p>
            <a:fld id="{17A81B4A-33D2-4F75-BD1D-6B22B1AFD0D5}" type="slidenum">
              <a:rPr lang="zh-TW" altLang="en-US" smtClean="0"/>
              <a:pPr/>
              <a:t>6</a:t>
            </a:fld>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sz="1200" kern="1200" dirty="0" smtClean="0">
                <a:solidFill>
                  <a:schemeClr val="tx1"/>
                </a:solidFill>
                <a:latin typeface="+mn-lt"/>
                <a:ea typeface="+mn-ea"/>
                <a:cs typeface="+mn-cs"/>
              </a:rPr>
              <a:t>X</a:t>
            </a:r>
            <a:r>
              <a:rPr lang="zh-TW" altLang="zh-TW" sz="1200" kern="1200" dirty="0" smtClean="0">
                <a:solidFill>
                  <a:schemeClr val="tx1"/>
                </a:solidFill>
                <a:latin typeface="+mn-lt"/>
                <a:ea typeface="+mn-ea"/>
                <a:cs typeface="+mn-cs"/>
              </a:rPr>
              <a:t>軸上述定義的</a:t>
            </a:r>
            <a:r>
              <a:rPr lang="en-US" altLang="zh-TW" sz="1200" kern="1200" dirty="0" err="1" smtClean="0">
                <a:solidFill>
                  <a:schemeClr val="tx1"/>
                </a:solidFill>
                <a:latin typeface="+mn-lt"/>
                <a:ea typeface="+mn-ea"/>
                <a:cs typeface="+mn-cs"/>
              </a:rPr>
              <a:t>i</a:t>
            </a:r>
            <a:r>
              <a:rPr lang="zh-TW" altLang="zh-TW" sz="1200" kern="1200" dirty="0" smtClean="0">
                <a:solidFill>
                  <a:schemeClr val="tx1"/>
                </a:solidFill>
                <a:latin typeface="+mn-lt"/>
                <a:ea typeface="+mn-ea"/>
                <a:cs typeface="+mn-cs"/>
              </a:rPr>
              <a:t>。由圖中可以看出，其範圍從</a:t>
            </a:r>
            <a:r>
              <a:rPr lang="en-US" altLang="zh-TW" sz="1200" kern="1200" dirty="0" smtClean="0">
                <a:solidFill>
                  <a:schemeClr val="tx1"/>
                </a:solidFill>
                <a:latin typeface="+mn-lt"/>
                <a:ea typeface="+mn-ea"/>
                <a:cs typeface="+mn-cs"/>
              </a:rPr>
              <a:t>0~15</a:t>
            </a:r>
            <a:r>
              <a:rPr lang="zh-TW" altLang="zh-TW" sz="1200" kern="1200" dirty="0" smtClean="0">
                <a:solidFill>
                  <a:schemeClr val="tx1"/>
                </a:solidFill>
                <a:latin typeface="+mn-lt"/>
                <a:ea typeface="+mn-ea"/>
                <a:cs typeface="+mn-cs"/>
              </a:rPr>
              <a:t>不等，由於並不是每一種成交量的買賣單都會出現，因此在那些值之中，並沒有對應的</a:t>
            </a:r>
            <a:r>
              <a:rPr lang="en-US" altLang="zh-TW" sz="1200" kern="1200" dirty="0" smtClean="0">
                <a:solidFill>
                  <a:schemeClr val="tx1"/>
                </a:solidFill>
                <a:latin typeface="+mn-lt"/>
                <a:ea typeface="+mn-ea"/>
                <a:cs typeface="+mn-cs"/>
              </a:rPr>
              <a:t>y</a:t>
            </a:r>
            <a:r>
              <a:rPr lang="zh-TW" altLang="zh-TW" sz="1200" kern="1200" dirty="0" smtClean="0">
                <a:solidFill>
                  <a:schemeClr val="tx1"/>
                </a:solidFill>
                <a:latin typeface="+mn-lt"/>
                <a:ea typeface="+mn-ea"/>
                <a:cs typeface="+mn-cs"/>
              </a:rPr>
              <a:t>值資訊出現。同時，也可以看出成交量為</a:t>
            </a:r>
            <a:r>
              <a:rPr lang="en-US" altLang="zh-TW" sz="1200" kern="1200" dirty="0" smtClean="0">
                <a:solidFill>
                  <a:schemeClr val="tx1"/>
                </a:solidFill>
                <a:latin typeface="+mn-lt"/>
                <a:ea typeface="+mn-ea"/>
                <a:cs typeface="+mn-cs"/>
              </a:rPr>
              <a:t>5</a:t>
            </a:r>
            <a:r>
              <a:rPr lang="zh-TW" altLang="zh-TW" sz="1200" kern="1200" dirty="0" smtClean="0">
                <a:solidFill>
                  <a:schemeClr val="tx1"/>
                </a:solidFill>
                <a:latin typeface="+mn-lt"/>
                <a:ea typeface="+mn-ea"/>
                <a:cs typeface="+mn-cs"/>
              </a:rPr>
              <a:t>以下的成交筆數明顯較多，投資者一口氣下大筆買賣單的情況在當日較為少見。</a:t>
            </a:r>
          </a:p>
          <a:p>
            <a:r>
              <a:rPr lang="zh-TW" altLang="zh-TW" sz="1200" kern="1200" dirty="0" smtClean="0">
                <a:solidFill>
                  <a:schemeClr val="tx1"/>
                </a:solidFill>
                <a:latin typeface="+mn-lt"/>
                <a:ea typeface="+mn-ea"/>
                <a:cs typeface="+mn-cs"/>
              </a:rPr>
              <a:t>上圖紅框中的數字依序為，該日成交量為</a:t>
            </a:r>
            <a:r>
              <a:rPr lang="en-US" altLang="zh-TW" sz="1200" kern="1200" dirty="0" smtClean="0">
                <a:solidFill>
                  <a:schemeClr val="tx1"/>
                </a:solidFill>
                <a:latin typeface="+mn-lt"/>
                <a:ea typeface="+mn-ea"/>
                <a:cs typeface="+mn-cs"/>
              </a:rPr>
              <a:t>2</a:t>
            </a:r>
            <a:r>
              <a:rPr lang="zh-TW" altLang="zh-TW" sz="1200" kern="1200" dirty="0" smtClean="0">
                <a:solidFill>
                  <a:schemeClr val="tx1"/>
                </a:solidFill>
                <a:latin typeface="+mn-lt"/>
                <a:ea typeface="+mn-ea"/>
                <a:cs typeface="+mn-cs"/>
              </a:rPr>
              <a:t>的成交筆數有</a:t>
            </a:r>
            <a:r>
              <a:rPr lang="en-US" altLang="zh-TW" sz="1200" kern="1200" dirty="0" smtClean="0">
                <a:solidFill>
                  <a:schemeClr val="tx1"/>
                </a:solidFill>
                <a:latin typeface="+mn-lt"/>
                <a:ea typeface="+mn-ea"/>
                <a:cs typeface="+mn-cs"/>
              </a:rPr>
              <a:t>25</a:t>
            </a:r>
            <a:r>
              <a:rPr lang="zh-TW" altLang="zh-TW" sz="1200" kern="1200" dirty="0" smtClean="0">
                <a:solidFill>
                  <a:schemeClr val="tx1"/>
                </a:solidFill>
                <a:latin typeface="+mn-lt"/>
                <a:ea typeface="+mn-ea"/>
                <a:cs typeface="+mn-cs"/>
              </a:rPr>
              <a:t>筆，同時也是</a:t>
            </a:r>
            <a:r>
              <a:rPr lang="en-US" altLang="zh-TW" sz="1200" kern="1200" dirty="0" smtClean="0">
                <a:solidFill>
                  <a:schemeClr val="tx1"/>
                </a:solidFill>
                <a:latin typeface="+mn-lt"/>
                <a:ea typeface="+mn-ea"/>
                <a:cs typeface="+mn-cs"/>
              </a:rPr>
              <a:t>y</a:t>
            </a:r>
            <a:r>
              <a:rPr lang="zh-TW" altLang="zh-TW" sz="1200" kern="1200" dirty="0" smtClean="0">
                <a:solidFill>
                  <a:schemeClr val="tx1"/>
                </a:solidFill>
                <a:latin typeface="+mn-lt"/>
                <a:ea typeface="+mn-ea"/>
                <a:cs typeface="+mn-cs"/>
              </a:rPr>
              <a:t>軸代表的</a:t>
            </a:r>
            <a:r>
              <a:rPr lang="zh-TW" altLang="zh-TW" sz="1200" b="1" u="sng" kern="1200" dirty="0" smtClean="0">
                <a:solidFill>
                  <a:schemeClr val="tx1"/>
                </a:solidFill>
                <a:latin typeface="+mn-lt"/>
                <a:ea typeface="+mn-ea"/>
                <a:cs typeface="+mn-cs"/>
              </a:rPr>
              <a:t>成交</a:t>
            </a:r>
            <a:r>
              <a:rPr lang="en-US" altLang="zh-TW" sz="1200" b="1" u="sng" kern="1200" dirty="0" smtClean="0">
                <a:solidFill>
                  <a:schemeClr val="tx1"/>
                </a:solidFill>
                <a:latin typeface="+mn-lt"/>
                <a:ea typeface="+mn-ea"/>
                <a:cs typeface="+mn-cs"/>
              </a:rPr>
              <a:t>(</a:t>
            </a:r>
            <a:r>
              <a:rPr lang="zh-TW" altLang="zh-TW" sz="1200" b="1" u="sng" kern="1200" dirty="0" smtClean="0">
                <a:solidFill>
                  <a:schemeClr val="tx1"/>
                </a:solidFill>
                <a:latin typeface="+mn-lt"/>
                <a:ea typeface="+mn-ea"/>
                <a:cs typeface="+mn-cs"/>
              </a:rPr>
              <a:t>搓合</a:t>
            </a:r>
            <a:r>
              <a:rPr lang="en-US" altLang="zh-TW" sz="1200" b="1" u="sng" kern="1200" dirty="0" smtClean="0">
                <a:solidFill>
                  <a:schemeClr val="tx1"/>
                </a:solidFill>
                <a:latin typeface="+mn-lt"/>
                <a:ea typeface="+mn-ea"/>
                <a:cs typeface="+mn-cs"/>
              </a:rPr>
              <a:t>)</a:t>
            </a:r>
            <a:r>
              <a:rPr lang="en-US" altLang="zh-TW" sz="1200" b="1" u="sng" kern="1200" dirty="0" err="1" smtClean="0">
                <a:solidFill>
                  <a:schemeClr val="tx1"/>
                </a:solidFill>
                <a:latin typeface="+mn-lt"/>
                <a:ea typeface="+mn-ea"/>
                <a:cs typeface="+mn-cs"/>
              </a:rPr>
              <a:t>i</a:t>
            </a:r>
            <a:r>
              <a:rPr lang="zh-TW" altLang="zh-TW" sz="1200" b="1" u="sng" kern="1200" dirty="0" smtClean="0">
                <a:solidFill>
                  <a:schemeClr val="tx1"/>
                </a:solidFill>
                <a:latin typeface="+mn-lt"/>
                <a:ea typeface="+mn-ea"/>
                <a:cs typeface="+mn-cs"/>
              </a:rPr>
              <a:t>口的買賣單量</a:t>
            </a:r>
            <a:r>
              <a:rPr lang="zh-TW" altLang="zh-TW" sz="1200" kern="1200" dirty="0" smtClean="0">
                <a:solidFill>
                  <a:schemeClr val="tx1"/>
                </a:solidFill>
                <a:latin typeface="+mn-lt"/>
                <a:ea typeface="+mn-ea"/>
                <a:cs typeface="+mn-cs"/>
              </a:rPr>
              <a:t>，而其累加的價差和</a:t>
            </a:r>
            <a:r>
              <a:rPr lang="en-US" altLang="zh-TW" sz="1200" kern="1200" dirty="0" smtClean="0">
                <a:solidFill>
                  <a:schemeClr val="tx1"/>
                </a:solidFill>
                <a:latin typeface="+mn-lt"/>
                <a:ea typeface="+mn-ea"/>
                <a:cs typeface="+mn-cs"/>
              </a:rPr>
              <a:t>(</a:t>
            </a:r>
            <a:r>
              <a:rPr lang="zh-TW" altLang="zh-TW" sz="1200" kern="1200" dirty="0" smtClean="0">
                <a:solidFill>
                  <a:schemeClr val="tx1"/>
                </a:solidFill>
                <a:latin typeface="+mn-lt"/>
                <a:ea typeface="+mn-ea"/>
                <a:cs typeface="+mn-cs"/>
              </a:rPr>
              <a:t>如上圖中的</a:t>
            </a:r>
            <a:r>
              <a:rPr lang="en-US" altLang="zh-TW" sz="1200" kern="1200" dirty="0" smtClean="0">
                <a:solidFill>
                  <a:schemeClr val="tx1"/>
                </a:solidFill>
                <a:latin typeface="+mn-lt"/>
                <a:ea typeface="+mn-ea"/>
                <a:cs typeface="+mn-cs"/>
              </a:rPr>
              <a:t>spread)</a:t>
            </a:r>
            <a:r>
              <a:rPr lang="zh-TW" altLang="zh-TW" sz="1200" kern="1200" dirty="0" smtClean="0">
                <a:solidFill>
                  <a:schemeClr val="tx1"/>
                </a:solidFill>
                <a:latin typeface="+mn-lt"/>
                <a:ea typeface="+mn-ea"/>
                <a:cs typeface="+mn-cs"/>
              </a:rPr>
              <a:t>，也就是上述定義的，為</a:t>
            </a:r>
            <a:r>
              <a:rPr lang="en-US" altLang="zh-TW" sz="1200" kern="1200" dirty="0" smtClean="0">
                <a:solidFill>
                  <a:schemeClr val="tx1"/>
                </a:solidFill>
                <a:latin typeface="+mn-lt"/>
                <a:ea typeface="+mn-ea"/>
                <a:cs typeface="+mn-cs"/>
              </a:rPr>
              <a:t>(-4)</a:t>
            </a:r>
            <a:r>
              <a:rPr lang="zh-TW" altLang="zh-TW" sz="1200" kern="1200" dirty="0" smtClean="0">
                <a:solidFill>
                  <a:schemeClr val="tx1"/>
                </a:solidFill>
                <a:latin typeface="+mn-lt"/>
                <a:ea typeface="+mn-ea"/>
                <a:cs typeface="+mn-cs"/>
              </a:rPr>
              <a:t>。</a:t>
            </a:r>
          </a:p>
        </p:txBody>
      </p:sp>
      <p:sp>
        <p:nvSpPr>
          <p:cNvPr id="4" name="投影片編號版面配置區 3"/>
          <p:cNvSpPr>
            <a:spLocks noGrp="1"/>
          </p:cNvSpPr>
          <p:nvPr>
            <p:ph type="sldNum" sz="quarter" idx="10"/>
          </p:nvPr>
        </p:nvSpPr>
        <p:spPr/>
        <p:txBody>
          <a:bodyPr/>
          <a:lstStyle/>
          <a:p>
            <a:fld id="{17A81B4A-33D2-4F75-BD1D-6B22B1AFD0D5}" type="slidenum">
              <a:rPr lang="zh-TW" altLang="en-US" smtClean="0"/>
              <a:pPr/>
              <a:t>9</a:t>
            </a:fld>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zh-TW" sz="1200" kern="1200" dirty="0" smtClean="0">
                <a:solidFill>
                  <a:schemeClr val="tx1"/>
                </a:solidFill>
                <a:latin typeface="+mn-lt"/>
                <a:ea typeface="+mn-ea"/>
                <a:cs typeface="+mn-cs"/>
              </a:rPr>
              <a:t>上圖為的分布狀況，</a:t>
            </a:r>
            <a:r>
              <a:rPr lang="en-US" altLang="zh-TW" sz="1200" kern="1200" dirty="0" smtClean="0">
                <a:solidFill>
                  <a:schemeClr val="tx1"/>
                </a:solidFill>
                <a:latin typeface="+mn-lt"/>
                <a:ea typeface="+mn-ea"/>
                <a:cs typeface="+mn-cs"/>
              </a:rPr>
              <a:t>X</a:t>
            </a:r>
            <a:r>
              <a:rPr lang="zh-TW" altLang="zh-TW" sz="1200" kern="1200" dirty="0" smtClean="0">
                <a:solidFill>
                  <a:schemeClr val="tx1"/>
                </a:solidFill>
                <a:latin typeface="+mn-lt"/>
                <a:ea typeface="+mn-ea"/>
                <a:cs typeface="+mn-cs"/>
              </a:rPr>
              <a:t>軸為</a:t>
            </a:r>
            <a:r>
              <a:rPr lang="en-US" altLang="zh-TW" sz="1200" kern="1200" dirty="0" err="1" smtClean="0">
                <a:solidFill>
                  <a:schemeClr val="tx1"/>
                </a:solidFill>
                <a:latin typeface="+mn-lt"/>
                <a:ea typeface="+mn-ea"/>
                <a:cs typeface="+mn-cs"/>
              </a:rPr>
              <a:t>i</a:t>
            </a:r>
            <a:r>
              <a:rPr lang="zh-TW" altLang="zh-TW" sz="1200" kern="1200" dirty="0" smtClean="0">
                <a:solidFill>
                  <a:schemeClr val="tx1"/>
                </a:solidFill>
                <a:latin typeface="+mn-lt"/>
                <a:ea typeface="+mn-ea"/>
                <a:cs typeface="+mn-cs"/>
              </a:rPr>
              <a:t>。從圖中可以明顯看出該日成交量為</a:t>
            </a:r>
            <a:r>
              <a:rPr lang="en-US" altLang="zh-TW" sz="1200" kern="1200" dirty="0" smtClean="0">
                <a:solidFill>
                  <a:schemeClr val="tx1"/>
                </a:solidFill>
                <a:latin typeface="+mn-lt"/>
                <a:ea typeface="+mn-ea"/>
                <a:cs typeface="+mn-cs"/>
              </a:rPr>
              <a:t>5</a:t>
            </a:r>
            <a:r>
              <a:rPr lang="zh-TW" altLang="zh-TW" sz="1200" kern="1200" dirty="0" smtClean="0">
                <a:solidFill>
                  <a:schemeClr val="tx1"/>
                </a:solidFill>
                <a:latin typeface="+mn-lt"/>
                <a:ea typeface="+mn-ea"/>
                <a:cs typeface="+mn-cs"/>
              </a:rPr>
              <a:t>以下的成交單出現次數比率較多，由於是對成交的買賣單量做機率化的處理，因此同圖三推得的結果一致。</a:t>
            </a:r>
            <a:endParaRPr lang="zh-TW" altLang="en-US" dirty="0"/>
          </a:p>
        </p:txBody>
      </p:sp>
      <p:sp>
        <p:nvSpPr>
          <p:cNvPr id="4" name="投影片編號版面配置區 3"/>
          <p:cNvSpPr>
            <a:spLocks noGrp="1"/>
          </p:cNvSpPr>
          <p:nvPr>
            <p:ph type="sldNum" sz="quarter" idx="10"/>
          </p:nvPr>
        </p:nvSpPr>
        <p:spPr/>
        <p:txBody>
          <a:bodyPr/>
          <a:lstStyle/>
          <a:p>
            <a:fld id="{17A81B4A-33D2-4F75-BD1D-6B22B1AFD0D5}" type="slidenum">
              <a:rPr lang="zh-TW" altLang="en-US" smtClean="0"/>
              <a:pPr/>
              <a:t>10</a:t>
            </a:fld>
            <a:endParaRPr lang="zh-TW"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zh-TW" sz="1200" kern="1200" dirty="0" smtClean="0">
                <a:solidFill>
                  <a:schemeClr val="tx1"/>
                </a:solidFill>
                <a:latin typeface="+mn-lt"/>
                <a:ea typeface="+mn-ea"/>
                <a:cs typeface="+mn-cs"/>
              </a:rPr>
              <a:t>由圖六可以看出，各檔次的買權市場深度買賣方觸動的關係相同；皆為賣方觸動價格波動</a:t>
            </a:r>
            <a:r>
              <a:rPr lang="en-US" altLang="zh-TW" sz="1200" kern="1200" dirty="0" smtClean="0">
                <a:solidFill>
                  <a:schemeClr val="tx1"/>
                </a:solidFill>
                <a:latin typeface="+mn-lt"/>
                <a:ea typeface="+mn-ea"/>
                <a:cs typeface="+mn-cs"/>
              </a:rPr>
              <a:t>&lt;</a:t>
            </a:r>
            <a:r>
              <a:rPr lang="zh-TW" altLang="zh-TW" sz="1200" kern="1200" dirty="0" smtClean="0">
                <a:solidFill>
                  <a:schemeClr val="tx1"/>
                </a:solidFill>
                <a:latin typeface="+mn-lt"/>
                <a:ea typeface="+mn-ea"/>
                <a:cs typeface="+mn-cs"/>
              </a:rPr>
              <a:t>買方觸動價格波動，也就是賣方觸動的市場深度 </a:t>
            </a:r>
            <a:r>
              <a:rPr lang="en-US" altLang="zh-TW" sz="1200" kern="1200" dirty="0" smtClean="0">
                <a:solidFill>
                  <a:schemeClr val="tx1"/>
                </a:solidFill>
                <a:latin typeface="+mn-lt"/>
                <a:ea typeface="+mn-ea"/>
                <a:cs typeface="+mn-cs"/>
              </a:rPr>
              <a:t>&gt;</a:t>
            </a:r>
            <a:r>
              <a:rPr lang="zh-TW" altLang="zh-TW" sz="1200" kern="1200" dirty="0" smtClean="0">
                <a:solidFill>
                  <a:schemeClr val="tx1"/>
                </a:solidFill>
                <a:latin typeface="+mn-lt"/>
                <a:ea typeface="+mn-ea"/>
                <a:cs typeface="+mn-cs"/>
              </a:rPr>
              <a:t>買方觸動的市場深度；其中</a:t>
            </a:r>
            <a:r>
              <a:rPr lang="en-US" altLang="zh-TW" sz="1200" kern="1200" dirty="0" smtClean="0">
                <a:solidFill>
                  <a:schemeClr val="tx1"/>
                </a:solidFill>
                <a:latin typeface="+mn-lt"/>
                <a:ea typeface="+mn-ea"/>
                <a:cs typeface="+mn-cs"/>
              </a:rPr>
              <a:t>7300</a:t>
            </a:r>
            <a:r>
              <a:rPr lang="zh-TW" altLang="zh-TW" sz="1200" kern="1200" dirty="0" smtClean="0">
                <a:solidFill>
                  <a:schemeClr val="tx1"/>
                </a:solidFill>
                <a:latin typeface="+mn-lt"/>
                <a:ea typeface="+mn-ea"/>
                <a:cs typeface="+mn-cs"/>
              </a:rPr>
              <a:t>檔次的差距最為顯著。</a:t>
            </a:r>
          </a:p>
          <a:p>
            <a:r>
              <a:rPr lang="zh-TW" altLang="zh-TW" sz="1200" kern="1200" dirty="0" smtClean="0">
                <a:solidFill>
                  <a:schemeClr val="tx1"/>
                </a:solidFill>
                <a:latin typeface="+mn-lt"/>
                <a:ea typeface="+mn-ea"/>
                <a:cs typeface="+mn-cs"/>
              </a:rPr>
              <a:t>推斷由於該日股市大跌</a:t>
            </a:r>
            <a:r>
              <a:rPr lang="en-US" altLang="zh-TW" sz="1200" kern="1200" dirty="0" smtClean="0">
                <a:solidFill>
                  <a:schemeClr val="tx1"/>
                </a:solidFill>
                <a:latin typeface="+mn-lt"/>
                <a:ea typeface="+mn-ea"/>
                <a:cs typeface="+mn-cs"/>
              </a:rPr>
              <a:t>6.51%</a:t>
            </a:r>
            <a:r>
              <a:rPr lang="zh-TW" altLang="zh-TW" sz="1200" kern="1200" dirty="0" smtClean="0">
                <a:solidFill>
                  <a:schemeClr val="tx1"/>
                </a:solidFill>
                <a:latin typeface="+mn-lt"/>
                <a:ea typeface="+mn-ea"/>
                <a:cs typeface="+mn-cs"/>
              </a:rPr>
              <a:t>至</a:t>
            </a:r>
            <a:r>
              <a:rPr lang="en-US" altLang="zh-TW" sz="1200" kern="1200" dirty="0" smtClean="0">
                <a:solidFill>
                  <a:schemeClr val="tx1"/>
                </a:solidFill>
                <a:latin typeface="+mn-lt"/>
                <a:ea typeface="+mn-ea"/>
                <a:cs typeface="+mn-cs"/>
              </a:rPr>
              <a:t>7581</a:t>
            </a:r>
            <a:r>
              <a:rPr lang="zh-TW" altLang="zh-TW" sz="1200" kern="1200" dirty="0" smtClean="0">
                <a:solidFill>
                  <a:schemeClr val="tx1"/>
                </a:solidFill>
                <a:latin typeface="+mn-lt"/>
                <a:ea typeface="+mn-ea"/>
                <a:cs typeface="+mn-cs"/>
              </a:rPr>
              <a:t>點，因此空頭力道強勁，賣方觸動的市場深度較深，符合現狀，尤其</a:t>
            </a:r>
            <a:r>
              <a:rPr lang="en-US" altLang="zh-TW" sz="1200" kern="1200" dirty="0" smtClean="0">
                <a:solidFill>
                  <a:schemeClr val="tx1"/>
                </a:solidFill>
                <a:latin typeface="+mn-lt"/>
                <a:ea typeface="+mn-ea"/>
                <a:cs typeface="+mn-cs"/>
              </a:rPr>
              <a:t>7500</a:t>
            </a:r>
            <a:r>
              <a:rPr lang="zh-TW" altLang="zh-TW" sz="1200" kern="1200" dirty="0" smtClean="0">
                <a:solidFill>
                  <a:schemeClr val="tx1"/>
                </a:solidFill>
                <a:latin typeface="+mn-lt"/>
                <a:ea typeface="+mn-ea"/>
                <a:cs typeface="+mn-cs"/>
              </a:rPr>
              <a:t>點以下的檔次，買權跌停鎖死，所以買方觸動的價格波動較大。</a:t>
            </a:r>
          </a:p>
          <a:p>
            <a:endParaRPr lang="zh-TW" altLang="en-US" dirty="0"/>
          </a:p>
        </p:txBody>
      </p:sp>
      <p:sp>
        <p:nvSpPr>
          <p:cNvPr id="4" name="投影片編號版面配置區 3"/>
          <p:cNvSpPr>
            <a:spLocks noGrp="1"/>
          </p:cNvSpPr>
          <p:nvPr>
            <p:ph type="sldNum" sz="quarter" idx="10"/>
          </p:nvPr>
        </p:nvSpPr>
        <p:spPr/>
        <p:txBody>
          <a:bodyPr/>
          <a:lstStyle/>
          <a:p>
            <a:fld id="{17A81B4A-33D2-4F75-BD1D-6B22B1AFD0D5}" type="slidenum">
              <a:rPr lang="zh-TW" altLang="en-US" smtClean="0"/>
              <a:pPr/>
              <a:t>11</a:t>
            </a:fld>
            <a:endParaRPr lang="zh-TW"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zh-TW" sz="1200" kern="1200" dirty="0" smtClean="0">
                <a:solidFill>
                  <a:schemeClr val="tx1"/>
                </a:solidFill>
                <a:latin typeface="+mn-lt"/>
                <a:ea typeface="+mn-ea"/>
                <a:cs typeface="+mn-cs"/>
              </a:rPr>
              <a:t>由圖七可以看出，幾乎各檔次的買權市場深度買賣方觸動的關係相同，除了</a:t>
            </a:r>
            <a:r>
              <a:rPr lang="en-US" altLang="zh-TW" sz="1200" kern="1200" dirty="0" smtClean="0">
                <a:solidFill>
                  <a:schemeClr val="tx1"/>
                </a:solidFill>
                <a:latin typeface="+mn-lt"/>
                <a:ea typeface="+mn-ea"/>
                <a:cs typeface="+mn-cs"/>
              </a:rPr>
              <a:t>7500</a:t>
            </a:r>
            <a:r>
              <a:rPr lang="zh-TW" altLang="zh-TW" sz="1200" kern="1200" dirty="0" smtClean="0">
                <a:solidFill>
                  <a:schemeClr val="tx1"/>
                </a:solidFill>
                <a:latin typeface="+mn-lt"/>
                <a:ea typeface="+mn-ea"/>
                <a:cs typeface="+mn-cs"/>
              </a:rPr>
              <a:t>檔次外，但差距極小；皆為賣方觸動價格波動</a:t>
            </a:r>
            <a:r>
              <a:rPr lang="en-US" altLang="zh-TW" sz="1200" kern="1200" dirty="0" smtClean="0">
                <a:solidFill>
                  <a:schemeClr val="tx1"/>
                </a:solidFill>
                <a:latin typeface="+mn-lt"/>
                <a:ea typeface="+mn-ea"/>
                <a:cs typeface="+mn-cs"/>
              </a:rPr>
              <a:t>&gt;</a:t>
            </a:r>
            <a:r>
              <a:rPr lang="zh-TW" altLang="zh-TW" sz="1200" kern="1200" dirty="0" smtClean="0">
                <a:solidFill>
                  <a:schemeClr val="tx1"/>
                </a:solidFill>
                <a:latin typeface="+mn-lt"/>
                <a:ea typeface="+mn-ea"/>
                <a:cs typeface="+mn-cs"/>
              </a:rPr>
              <a:t>買方觸動價格波動，也就是賣方觸動的市場深度 </a:t>
            </a:r>
            <a:r>
              <a:rPr lang="en-US" altLang="zh-TW" sz="1200" kern="1200" dirty="0" smtClean="0">
                <a:solidFill>
                  <a:schemeClr val="tx1"/>
                </a:solidFill>
                <a:latin typeface="+mn-lt"/>
                <a:ea typeface="+mn-ea"/>
                <a:cs typeface="+mn-cs"/>
              </a:rPr>
              <a:t>&lt;</a:t>
            </a:r>
            <a:r>
              <a:rPr lang="zh-TW" altLang="zh-TW" sz="1200" kern="1200" dirty="0" smtClean="0">
                <a:solidFill>
                  <a:schemeClr val="tx1"/>
                </a:solidFill>
                <a:latin typeface="+mn-lt"/>
                <a:ea typeface="+mn-ea"/>
                <a:cs typeface="+mn-cs"/>
              </a:rPr>
              <a:t>買方觸動的市場深度，而</a:t>
            </a:r>
            <a:r>
              <a:rPr lang="en-US" altLang="zh-TW" sz="1200" kern="1200" dirty="0" smtClean="0">
                <a:solidFill>
                  <a:schemeClr val="tx1"/>
                </a:solidFill>
                <a:latin typeface="+mn-lt"/>
                <a:ea typeface="+mn-ea"/>
                <a:cs typeface="+mn-cs"/>
              </a:rPr>
              <a:t>7700</a:t>
            </a:r>
            <a:r>
              <a:rPr lang="zh-TW" altLang="zh-TW" sz="1200" kern="1200" dirty="0" smtClean="0">
                <a:solidFill>
                  <a:schemeClr val="tx1"/>
                </a:solidFill>
                <a:latin typeface="+mn-lt"/>
                <a:ea typeface="+mn-ea"/>
                <a:cs typeface="+mn-cs"/>
              </a:rPr>
              <a:t>檔次的差距最為顯著。推斷同買權市場，當日指數大跌，利於賣權多頭，符合該日狀況。</a:t>
            </a:r>
          </a:p>
          <a:p>
            <a:r>
              <a:rPr lang="zh-TW" altLang="zh-TW" sz="1200" kern="1200" dirty="0" smtClean="0">
                <a:solidFill>
                  <a:schemeClr val="tx1"/>
                </a:solidFill>
                <a:latin typeface="+mn-lt"/>
                <a:ea typeface="+mn-ea"/>
                <a:cs typeface="+mn-cs"/>
              </a:rPr>
              <a:t>比較</a:t>
            </a:r>
            <a:r>
              <a:rPr lang="en-US" altLang="zh-TW" sz="1200" kern="1200" dirty="0" smtClean="0">
                <a:solidFill>
                  <a:schemeClr val="tx1"/>
                </a:solidFill>
                <a:latin typeface="+mn-lt"/>
                <a:ea typeface="+mn-ea"/>
                <a:cs typeface="+mn-cs"/>
              </a:rPr>
              <a:t>7500</a:t>
            </a:r>
            <a:r>
              <a:rPr lang="zh-TW" altLang="zh-TW" sz="1200" kern="1200" dirty="0" smtClean="0">
                <a:solidFill>
                  <a:schemeClr val="tx1"/>
                </a:solidFill>
                <a:latin typeface="+mn-lt"/>
                <a:ea typeface="+mn-ea"/>
                <a:cs typeface="+mn-cs"/>
              </a:rPr>
              <a:t>和</a:t>
            </a:r>
            <a:r>
              <a:rPr lang="en-US" altLang="zh-TW" sz="1200" kern="1200" dirty="0" smtClean="0">
                <a:solidFill>
                  <a:schemeClr val="tx1"/>
                </a:solidFill>
                <a:latin typeface="+mn-lt"/>
                <a:ea typeface="+mn-ea"/>
                <a:cs typeface="+mn-cs"/>
              </a:rPr>
              <a:t>7700</a:t>
            </a:r>
            <a:r>
              <a:rPr lang="zh-TW" altLang="zh-TW" sz="1200" kern="1200" dirty="0" smtClean="0">
                <a:solidFill>
                  <a:schemeClr val="tx1"/>
                </a:solidFill>
                <a:latin typeface="+mn-lt"/>
                <a:ea typeface="+mn-ea"/>
                <a:cs typeface="+mn-cs"/>
              </a:rPr>
              <a:t>檔次的成交價後，發現</a:t>
            </a:r>
            <a:r>
              <a:rPr lang="en-US" altLang="zh-TW" sz="1200" kern="1200" dirty="0" smtClean="0">
                <a:solidFill>
                  <a:schemeClr val="tx1"/>
                </a:solidFill>
                <a:latin typeface="+mn-lt"/>
                <a:ea typeface="+mn-ea"/>
                <a:cs typeface="+mn-cs"/>
              </a:rPr>
              <a:t>7700</a:t>
            </a:r>
            <a:r>
              <a:rPr lang="zh-TW" altLang="zh-TW" sz="1200" kern="1200" dirty="0" smtClean="0">
                <a:solidFill>
                  <a:schemeClr val="tx1"/>
                </a:solidFill>
                <a:latin typeface="+mn-lt"/>
                <a:ea typeface="+mn-ea"/>
                <a:cs typeface="+mn-cs"/>
              </a:rPr>
              <a:t>檔賣權在開市期間達到長時間漲停板，鎖死交易，因此賣方觸動的價格波動較大，市場深度較淺。</a:t>
            </a:r>
          </a:p>
          <a:p>
            <a:endParaRPr lang="zh-TW" altLang="en-US" dirty="0"/>
          </a:p>
        </p:txBody>
      </p:sp>
      <p:sp>
        <p:nvSpPr>
          <p:cNvPr id="4" name="投影片編號版面配置區 3"/>
          <p:cNvSpPr>
            <a:spLocks noGrp="1"/>
          </p:cNvSpPr>
          <p:nvPr>
            <p:ph type="sldNum" sz="quarter" idx="10"/>
          </p:nvPr>
        </p:nvSpPr>
        <p:spPr/>
        <p:txBody>
          <a:bodyPr/>
          <a:lstStyle/>
          <a:p>
            <a:fld id="{17A81B4A-33D2-4F75-BD1D-6B22B1AFD0D5}" type="slidenum">
              <a:rPr lang="zh-TW" altLang="en-US" smtClean="0"/>
              <a:pPr/>
              <a:t>12</a:t>
            </a:fld>
            <a:endParaRPr lang="zh-TW"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zh-TW" sz="1200" kern="1200" dirty="0" smtClean="0">
                <a:solidFill>
                  <a:schemeClr val="tx1"/>
                </a:solidFill>
                <a:latin typeface="+mn-lt"/>
                <a:ea typeface="+mn-ea"/>
                <a:cs typeface="+mn-cs"/>
              </a:rPr>
              <a:t>整體看來，以</a:t>
            </a:r>
            <a:r>
              <a:rPr lang="en-US" altLang="zh-TW" sz="1200" kern="1200" dirty="0" smtClean="0">
                <a:solidFill>
                  <a:schemeClr val="tx1"/>
                </a:solidFill>
                <a:latin typeface="+mn-lt"/>
                <a:ea typeface="+mn-ea"/>
                <a:cs typeface="+mn-cs"/>
              </a:rPr>
              <a:t>21</a:t>
            </a:r>
            <a:r>
              <a:rPr lang="zh-TW" altLang="zh-TW" sz="1200" kern="1200" dirty="0" smtClean="0">
                <a:solidFill>
                  <a:schemeClr val="tx1"/>
                </a:solidFill>
                <a:latin typeface="+mn-lt"/>
                <a:ea typeface="+mn-ea"/>
                <a:cs typeface="+mn-cs"/>
              </a:rPr>
              <a:t>日買方觸動的選擇權市場來看，買權市場深度</a:t>
            </a:r>
            <a:r>
              <a:rPr lang="en-US" altLang="zh-TW" sz="1200" kern="1200" dirty="0" smtClean="0">
                <a:solidFill>
                  <a:schemeClr val="tx1"/>
                </a:solidFill>
                <a:latin typeface="+mn-lt"/>
                <a:ea typeface="+mn-ea"/>
                <a:cs typeface="+mn-cs"/>
              </a:rPr>
              <a:t>&gt;</a:t>
            </a:r>
            <a:r>
              <a:rPr lang="zh-TW" altLang="zh-TW" sz="1200" kern="1200" dirty="0" smtClean="0">
                <a:solidFill>
                  <a:schemeClr val="tx1"/>
                </a:solidFill>
                <a:latin typeface="+mn-lt"/>
                <a:ea typeface="+mn-ea"/>
                <a:cs typeface="+mn-cs"/>
              </a:rPr>
              <a:t>賣權市場深度；而</a:t>
            </a:r>
            <a:r>
              <a:rPr lang="en-US" altLang="zh-TW" sz="1200" kern="1200" dirty="0" smtClean="0">
                <a:solidFill>
                  <a:schemeClr val="tx1"/>
                </a:solidFill>
                <a:latin typeface="+mn-lt"/>
                <a:ea typeface="+mn-ea"/>
                <a:cs typeface="+mn-cs"/>
              </a:rPr>
              <a:t>22</a:t>
            </a:r>
            <a:r>
              <a:rPr lang="zh-TW" altLang="zh-TW" sz="1200" kern="1200" dirty="0" smtClean="0">
                <a:solidFill>
                  <a:schemeClr val="tx1"/>
                </a:solidFill>
                <a:latin typeface="+mn-lt"/>
                <a:ea typeface="+mn-ea"/>
                <a:cs typeface="+mn-cs"/>
              </a:rPr>
              <a:t>日的選擇權市場則相反，賣權市場深度</a:t>
            </a:r>
            <a:r>
              <a:rPr lang="en-US" altLang="zh-TW" sz="1200" kern="1200" dirty="0" smtClean="0">
                <a:solidFill>
                  <a:schemeClr val="tx1"/>
                </a:solidFill>
                <a:latin typeface="+mn-lt"/>
                <a:ea typeface="+mn-ea"/>
                <a:cs typeface="+mn-cs"/>
              </a:rPr>
              <a:t>&gt;</a:t>
            </a:r>
            <a:r>
              <a:rPr lang="zh-TW" altLang="zh-TW" sz="1200" kern="1200" dirty="0" smtClean="0">
                <a:solidFill>
                  <a:schemeClr val="tx1"/>
                </a:solidFill>
                <a:latin typeface="+mn-lt"/>
                <a:ea typeface="+mn-ea"/>
                <a:cs typeface="+mn-cs"/>
              </a:rPr>
              <a:t>買權市場深度。推論主要是因為賣權漲停鎖死交易，因此價格波動甚小，賣權市場深度較深。</a:t>
            </a:r>
          </a:p>
          <a:p>
            <a:r>
              <a:rPr lang="zh-TW" altLang="zh-TW" sz="1200" kern="1200" dirty="0" smtClean="0">
                <a:solidFill>
                  <a:schemeClr val="tx1"/>
                </a:solidFill>
                <a:latin typeface="+mn-lt"/>
                <a:ea typeface="+mn-ea"/>
                <a:cs typeface="+mn-cs"/>
              </a:rPr>
              <a:t>以圖八來看，除了</a:t>
            </a:r>
            <a:r>
              <a:rPr lang="en-US" altLang="zh-TW" sz="1200" kern="1200" dirty="0" smtClean="0">
                <a:solidFill>
                  <a:schemeClr val="tx1"/>
                </a:solidFill>
                <a:latin typeface="+mn-lt"/>
                <a:ea typeface="+mn-ea"/>
                <a:cs typeface="+mn-cs"/>
              </a:rPr>
              <a:t>8400</a:t>
            </a:r>
            <a:r>
              <a:rPr lang="zh-TW" altLang="zh-TW" sz="1200" kern="1200" dirty="0" smtClean="0">
                <a:solidFill>
                  <a:schemeClr val="tx1"/>
                </a:solidFill>
                <a:latin typeface="+mn-lt"/>
                <a:ea typeface="+mn-ea"/>
                <a:cs typeface="+mn-cs"/>
              </a:rPr>
              <a:t>點的賣權外，選擇權的買方市場深度並無提前於</a:t>
            </a:r>
            <a:r>
              <a:rPr lang="en-US" altLang="zh-TW" sz="1200" kern="1200" dirty="0" smtClean="0">
                <a:solidFill>
                  <a:schemeClr val="tx1"/>
                </a:solidFill>
                <a:latin typeface="+mn-lt"/>
                <a:ea typeface="+mn-ea"/>
                <a:cs typeface="+mn-cs"/>
              </a:rPr>
              <a:t>21</a:t>
            </a:r>
            <a:r>
              <a:rPr lang="zh-TW" altLang="zh-TW" sz="1200" kern="1200" dirty="0" smtClean="0">
                <a:solidFill>
                  <a:schemeClr val="tx1"/>
                </a:solidFill>
                <a:latin typeface="+mn-lt"/>
                <a:ea typeface="+mn-ea"/>
                <a:cs typeface="+mn-cs"/>
              </a:rPr>
              <a:t>日反應</a:t>
            </a:r>
            <a:r>
              <a:rPr lang="en-US" altLang="zh-TW" sz="1200" kern="1200" dirty="0" smtClean="0">
                <a:solidFill>
                  <a:schemeClr val="tx1"/>
                </a:solidFill>
                <a:latin typeface="+mn-lt"/>
                <a:ea typeface="+mn-ea"/>
                <a:cs typeface="+mn-cs"/>
              </a:rPr>
              <a:t>22</a:t>
            </a:r>
            <a:r>
              <a:rPr lang="zh-TW" altLang="zh-TW" sz="1200" kern="1200" dirty="0" smtClean="0">
                <a:solidFill>
                  <a:schemeClr val="tx1"/>
                </a:solidFill>
                <a:latin typeface="+mn-lt"/>
                <a:ea typeface="+mn-ea"/>
                <a:cs typeface="+mn-cs"/>
              </a:rPr>
              <a:t>日的股價大幅下跌情形；</a:t>
            </a:r>
            <a:r>
              <a:rPr lang="en-US" altLang="zh-TW" sz="1200" kern="1200" dirty="0" smtClean="0">
                <a:solidFill>
                  <a:schemeClr val="tx1"/>
                </a:solidFill>
                <a:latin typeface="+mn-lt"/>
                <a:ea typeface="+mn-ea"/>
                <a:cs typeface="+mn-cs"/>
              </a:rPr>
              <a:t>21</a:t>
            </a:r>
            <a:r>
              <a:rPr lang="zh-TW" altLang="zh-TW" sz="1200" kern="1200" dirty="0" smtClean="0">
                <a:solidFill>
                  <a:schemeClr val="tx1"/>
                </a:solidFill>
                <a:latin typeface="+mn-lt"/>
                <a:ea typeface="+mn-ea"/>
                <a:cs typeface="+mn-cs"/>
              </a:rPr>
              <a:t>日的買權多頭市場深度仍深於賣權多頭市場深度；而</a:t>
            </a:r>
            <a:r>
              <a:rPr lang="en-US" altLang="zh-TW" sz="1200" kern="1200" dirty="0" smtClean="0">
                <a:solidFill>
                  <a:schemeClr val="tx1"/>
                </a:solidFill>
                <a:latin typeface="+mn-lt"/>
                <a:ea typeface="+mn-ea"/>
                <a:cs typeface="+mn-cs"/>
              </a:rPr>
              <a:t>22</a:t>
            </a:r>
            <a:r>
              <a:rPr lang="zh-TW" altLang="zh-TW" sz="1200" kern="1200" dirty="0" smtClean="0">
                <a:solidFill>
                  <a:schemeClr val="tx1"/>
                </a:solidFill>
                <a:latin typeface="+mn-lt"/>
                <a:ea typeface="+mn-ea"/>
                <a:cs typeface="+mn-cs"/>
              </a:rPr>
              <a:t>日也如當時股價情況，慘跌不利於買權多頭，因此賣權多頭市場深度</a:t>
            </a:r>
            <a:r>
              <a:rPr lang="en-US" altLang="zh-TW" sz="1200" kern="1200" dirty="0" smtClean="0">
                <a:solidFill>
                  <a:schemeClr val="tx1"/>
                </a:solidFill>
                <a:latin typeface="+mn-lt"/>
                <a:ea typeface="+mn-ea"/>
                <a:cs typeface="+mn-cs"/>
              </a:rPr>
              <a:t>&gt;</a:t>
            </a:r>
            <a:r>
              <a:rPr lang="zh-TW" altLang="zh-TW" sz="1200" kern="1200" dirty="0" smtClean="0">
                <a:solidFill>
                  <a:schemeClr val="tx1"/>
                </a:solidFill>
                <a:latin typeface="+mn-lt"/>
                <a:ea typeface="+mn-ea"/>
                <a:cs typeface="+mn-cs"/>
              </a:rPr>
              <a:t>買權多頭市場深度。</a:t>
            </a:r>
          </a:p>
          <a:p>
            <a:endParaRPr lang="zh-TW" altLang="en-US" dirty="0"/>
          </a:p>
        </p:txBody>
      </p:sp>
      <p:sp>
        <p:nvSpPr>
          <p:cNvPr id="4" name="投影片編號版面配置區 3"/>
          <p:cNvSpPr>
            <a:spLocks noGrp="1"/>
          </p:cNvSpPr>
          <p:nvPr>
            <p:ph type="sldNum" sz="quarter" idx="10"/>
          </p:nvPr>
        </p:nvSpPr>
        <p:spPr/>
        <p:txBody>
          <a:bodyPr/>
          <a:lstStyle/>
          <a:p>
            <a:fld id="{17A81B4A-33D2-4F75-BD1D-6B22B1AFD0D5}" type="slidenum">
              <a:rPr lang="zh-TW" altLang="en-US" smtClean="0"/>
              <a:pPr/>
              <a:t>13</a:t>
            </a:fld>
            <a:endParaRPr lang="zh-TW"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zh-TW" sz="1200" kern="1200" dirty="0" smtClean="0">
                <a:solidFill>
                  <a:schemeClr val="tx1"/>
                </a:solidFill>
                <a:latin typeface="+mn-lt"/>
                <a:ea typeface="+mn-ea"/>
                <a:cs typeface="+mn-cs"/>
              </a:rPr>
              <a:t>整體看來，兩日賣方觸動的選擇權市場狀況相同，買權市場深度 </a:t>
            </a:r>
            <a:r>
              <a:rPr lang="en-US" altLang="zh-TW" sz="1200" kern="1200" smtClean="0">
                <a:solidFill>
                  <a:schemeClr val="tx1"/>
                </a:solidFill>
                <a:latin typeface="+mn-lt"/>
                <a:ea typeface="+mn-ea"/>
                <a:cs typeface="+mn-cs"/>
              </a:rPr>
              <a:t>&gt;</a:t>
            </a:r>
            <a:r>
              <a:rPr lang="zh-TW" altLang="zh-TW" sz="1200" kern="1200" smtClean="0">
                <a:solidFill>
                  <a:schemeClr val="tx1"/>
                </a:solidFill>
                <a:latin typeface="+mn-lt"/>
                <a:ea typeface="+mn-ea"/>
                <a:cs typeface="+mn-cs"/>
              </a:rPr>
              <a:t>賣</a:t>
            </a:r>
            <a:r>
              <a:rPr lang="zh-TW" altLang="zh-TW" sz="1200" kern="1200" dirty="0" smtClean="0">
                <a:solidFill>
                  <a:schemeClr val="tx1"/>
                </a:solidFill>
                <a:latin typeface="+mn-lt"/>
                <a:ea typeface="+mn-ea"/>
                <a:cs typeface="+mn-cs"/>
              </a:rPr>
              <a:t>權市場深度。</a:t>
            </a:r>
          </a:p>
          <a:p>
            <a:r>
              <a:rPr lang="zh-TW" altLang="zh-TW" sz="1200" kern="1200" dirty="0" smtClean="0">
                <a:solidFill>
                  <a:schemeClr val="tx1"/>
                </a:solidFill>
                <a:latin typeface="+mn-lt"/>
                <a:ea typeface="+mn-ea"/>
                <a:cs typeface="+mn-cs"/>
              </a:rPr>
              <a:t>推論買權市場的賣方市場深度已提前反應，由於</a:t>
            </a:r>
            <a:r>
              <a:rPr lang="en-US" altLang="zh-TW" sz="1200" kern="1200" dirty="0" smtClean="0">
                <a:solidFill>
                  <a:schemeClr val="tx1"/>
                </a:solidFill>
                <a:latin typeface="+mn-lt"/>
                <a:ea typeface="+mn-ea"/>
                <a:cs typeface="+mn-cs"/>
              </a:rPr>
              <a:t>22</a:t>
            </a:r>
            <a:r>
              <a:rPr lang="zh-TW" altLang="zh-TW" sz="1200" kern="1200" dirty="0" smtClean="0">
                <a:solidFill>
                  <a:schemeClr val="tx1"/>
                </a:solidFill>
                <a:latin typeface="+mn-lt"/>
                <a:ea typeface="+mn-ea"/>
                <a:cs typeface="+mn-cs"/>
              </a:rPr>
              <a:t>日股價大跌，不利於買權多頭，因此自</a:t>
            </a:r>
            <a:r>
              <a:rPr lang="en-US" altLang="zh-TW" sz="1200" kern="1200" dirty="0" smtClean="0">
                <a:solidFill>
                  <a:schemeClr val="tx1"/>
                </a:solidFill>
                <a:latin typeface="+mn-lt"/>
                <a:ea typeface="+mn-ea"/>
                <a:cs typeface="+mn-cs"/>
              </a:rPr>
              <a:t>21</a:t>
            </a:r>
            <a:r>
              <a:rPr lang="zh-TW" altLang="zh-TW" sz="1200" kern="1200" dirty="0" smtClean="0">
                <a:solidFill>
                  <a:schemeClr val="tx1"/>
                </a:solidFill>
                <a:latin typeface="+mn-lt"/>
                <a:ea typeface="+mn-ea"/>
                <a:cs typeface="+mn-cs"/>
              </a:rPr>
              <a:t>日起，買權空頭市場深度便明顯大於賣權空頭的市場深度；而此現象至</a:t>
            </a:r>
            <a:r>
              <a:rPr lang="en-US" altLang="zh-TW" sz="1200" kern="1200" dirty="0" smtClean="0">
                <a:solidFill>
                  <a:schemeClr val="tx1"/>
                </a:solidFill>
                <a:latin typeface="+mn-lt"/>
                <a:ea typeface="+mn-ea"/>
                <a:cs typeface="+mn-cs"/>
              </a:rPr>
              <a:t>22</a:t>
            </a:r>
            <a:r>
              <a:rPr lang="zh-TW" altLang="zh-TW" sz="1200" kern="1200" dirty="0" smtClean="0">
                <a:solidFill>
                  <a:schemeClr val="tx1"/>
                </a:solidFill>
                <a:latin typeface="+mn-lt"/>
                <a:ea typeface="+mn-ea"/>
                <a:cs typeface="+mn-cs"/>
              </a:rPr>
              <a:t>日仍持續反應。 </a:t>
            </a:r>
          </a:p>
          <a:p>
            <a:endParaRPr lang="zh-TW" altLang="en-US" dirty="0"/>
          </a:p>
        </p:txBody>
      </p:sp>
      <p:sp>
        <p:nvSpPr>
          <p:cNvPr id="4" name="投影片編號版面配置區 3"/>
          <p:cNvSpPr>
            <a:spLocks noGrp="1"/>
          </p:cNvSpPr>
          <p:nvPr>
            <p:ph type="sldNum" sz="quarter" idx="10"/>
          </p:nvPr>
        </p:nvSpPr>
        <p:spPr/>
        <p:txBody>
          <a:bodyPr/>
          <a:lstStyle/>
          <a:p>
            <a:fld id="{17A81B4A-33D2-4F75-BD1D-6B22B1AFD0D5}" type="slidenum">
              <a:rPr lang="zh-TW" altLang="en-US" smtClean="0"/>
              <a:pPr/>
              <a:t>14</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8D624992-B0B5-4725-98BC-EA924DD463B9}" type="datetimeFigureOut">
              <a:rPr lang="zh-TW" altLang="en-US" smtClean="0"/>
              <a:pPr/>
              <a:t>2014/4/7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83B982F-CFB5-4384-92F3-1476392EA2E7}"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D624992-B0B5-4725-98BC-EA924DD463B9}" type="datetimeFigureOut">
              <a:rPr lang="zh-TW" altLang="en-US" smtClean="0"/>
              <a:pPr/>
              <a:t>2014/4/7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83B982F-CFB5-4384-92F3-1476392EA2E7}"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D624992-B0B5-4725-98BC-EA924DD463B9}" type="datetimeFigureOut">
              <a:rPr lang="zh-TW" altLang="en-US" smtClean="0"/>
              <a:pPr/>
              <a:t>2014/4/7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83B982F-CFB5-4384-92F3-1476392EA2E7}"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D624992-B0B5-4725-98BC-EA924DD463B9}" type="datetimeFigureOut">
              <a:rPr lang="zh-TW" altLang="en-US" smtClean="0"/>
              <a:pPr/>
              <a:t>2014/4/7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83B982F-CFB5-4384-92F3-1476392EA2E7}"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8D624992-B0B5-4725-98BC-EA924DD463B9}" type="datetimeFigureOut">
              <a:rPr lang="zh-TW" altLang="en-US" smtClean="0"/>
              <a:pPr/>
              <a:t>2014/4/7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83B982F-CFB5-4384-92F3-1476392EA2E7}"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8D624992-B0B5-4725-98BC-EA924DD463B9}" type="datetimeFigureOut">
              <a:rPr lang="zh-TW" altLang="en-US" smtClean="0"/>
              <a:pPr/>
              <a:t>2014/4/7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83B982F-CFB5-4384-92F3-1476392EA2E7}"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8D624992-B0B5-4725-98BC-EA924DD463B9}" type="datetimeFigureOut">
              <a:rPr lang="zh-TW" altLang="en-US" smtClean="0"/>
              <a:pPr/>
              <a:t>2014/4/7</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983B982F-CFB5-4384-92F3-1476392EA2E7}"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8D624992-B0B5-4725-98BC-EA924DD463B9}" type="datetimeFigureOut">
              <a:rPr lang="zh-TW" altLang="en-US" smtClean="0"/>
              <a:pPr/>
              <a:t>2014/4/7</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983B982F-CFB5-4384-92F3-1476392EA2E7}"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8D624992-B0B5-4725-98BC-EA924DD463B9}" type="datetimeFigureOut">
              <a:rPr lang="zh-TW" altLang="en-US" smtClean="0"/>
              <a:pPr/>
              <a:t>2014/4/7</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983B982F-CFB5-4384-92F3-1476392EA2E7}"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8D624992-B0B5-4725-98BC-EA924DD463B9}" type="datetimeFigureOut">
              <a:rPr lang="zh-TW" altLang="en-US" smtClean="0"/>
              <a:pPr/>
              <a:t>2014/4/7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83B982F-CFB5-4384-92F3-1476392EA2E7}"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8D624992-B0B5-4725-98BC-EA924DD463B9}" type="datetimeFigureOut">
              <a:rPr lang="zh-TW" altLang="en-US" smtClean="0"/>
              <a:pPr/>
              <a:t>2014/4/7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83B982F-CFB5-4384-92F3-1476392EA2E7}"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624992-B0B5-4725-98BC-EA924DD463B9}" type="datetimeFigureOut">
              <a:rPr lang="zh-TW" altLang="en-US" smtClean="0"/>
              <a:pPr/>
              <a:t>2014/4/7</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3B982F-CFB5-4384-92F3-1476392EA2E7}"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467544" y="2130425"/>
            <a:ext cx="8280920" cy="1470025"/>
          </a:xfrm>
        </p:spPr>
        <p:txBody>
          <a:bodyPr>
            <a:noAutofit/>
          </a:bodyPr>
          <a:lstStyle/>
          <a:p>
            <a:r>
              <a:rPr lang="zh-TW" altLang="en-US" sz="3200" b="1" dirty="0" smtClean="0"/>
              <a:t>以資訊技術還原台指期權市場即時買賣報價資訊並分析套利機會，市場深度及市場效率之關聯</a:t>
            </a:r>
            <a:r>
              <a:rPr lang="zh-TW" altLang="zh-TW" sz="3200" dirty="0"/>
              <a:t/>
            </a:r>
            <a:br>
              <a:rPr lang="zh-TW" altLang="zh-TW" sz="3200" dirty="0"/>
            </a:br>
            <a:endParaRPr lang="zh-TW" altLang="en-US" sz="3200" dirty="0"/>
          </a:p>
        </p:txBody>
      </p:sp>
      <p:sp>
        <p:nvSpPr>
          <p:cNvPr id="3" name="副標題 2"/>
          <p:cNvSpPr>
            <a:spLocks noGrp="1"/>
          </p:cNvSpPr>
          <p:nvPr>
            <p:ph type="subTitle" idx="1"/>
          </p:nvPr>
        </p:nvSpPr>
        <p:spPr/>
        <p:txBody>
          <a:bodyPr/>
          <a:lstStyle/>
          <a:p>
            <a:endParaRPr lang="zh-TW"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2008</a:t>
            </a:r>
            <a:r>
              <a:rPr lang="zh-TW" altLang="zh-TW" dirty="0"/>
              <a:t>年</a:t>
            </a:r>
            <a:r>
              <a:rPr lang="en-US" altLang="zh-TW" dirty="0"/>
              <a:t>1</a:t>
            </a:r>
            <a:r>
              <a:rPr lang="zh-TW" altLang="zh-TW" dirty="0"/>
              <a:t>月</a:t>
            </a:r>
            <a:r>
              <a:rPr lang="en-US" altLang="zh-TW" dirty="0"/>
              <a:t>21</a:t>
            </a:r>
            <a:r>
              <a:rPr lang="zh-TW" altLang="zh-TW" dirty="0"/>
              <a:t>日的台灣選擇權市場買權</a:t>
            </a:r>
            <a:r>
              <a:rPr lang="en-US" altLang="zh-TW" dirty="0"/>
              <a:t>(X=7900)</a:t>
            </a:r>
            <a:r>
              <a:rPr lang="zh-TW" altLang="zh-TW" dirty="0"/>
              <a:t>買方觸動成交資訊為例</a:t>
            </a:r>
            <a:endParaRPr lang="zh-TW" altLang="en-US" dirty="0"/>
          </a:p>
        </p:txBody>
      </p:sp>
      <p:pic>
        <p:nvPicPr>
          <p:cNvPr id="5122" name="Picture 2"/>
          <p:cNvPicPr>
            <a:picLocks noGrp="1" noChangeAspect="1" noChangeArrowheads="1"/>
          </p:cNvPicPr>
          <p:nvPr>
            <p:ph idx="1"/>
          </p:nvPr>
        </p:nvPicPr>
        <p:blipFill>
          <a:blip r:embed="rId3" cstate="print"/>
          <a:srcRect/>
          <a:stretch>
            <a:fillRect/>
          </a:stretch>
        </p:blipFill>
        <p:spPr bwMode="auto">
          <a:xfrm>
            <a:off x="457200" y="2092911"/>
            <a:ext cx="8229600" cy="3540541"/>
          </a:xfrm>
          <a:prstGeom prst="rect">
            <a:avLst/>
          </a:prstGeom>
          <a:noFill/>
          <a:ln w="9525">
            <a:noFill/>
            <a:miter lim="800000"/>
            <a:headEnd/>
            <a:tailEnd/>
          </a:ln>
        </p:spPr>
      </p:pic>
      <p:pic>
        <p:nvPicPr>
          <p:cNvPr id="5123" name="Picture 3"/>
          <p:cNvPicPr>
            <a:picLocks noChangeAspect="1" noChangeArrowheads="1"/>
          </p:cNvPicPr>
          <p:nvPr/>
        </p:nvPicPr>
        <p:blipFill>
          <a:blip r:embed="rId4" cstate="print"/>
          <a:srcRect/>
          <a:stretch>
            <a:fillRect/>
          </a:stretch>
        </p:blipFill>
        <p:spPr bwMode="auto">
          <a:xfrm>
            <a:off x="4499992" y="5877272"/>
            <a:ext cx="4332891" cy="601216"/>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實證結果</a:t>
            </a:r>
            <a:endParaRPr lang="zh-TW" altLang="en-US" dirty="0"/>
          </a:p>
        </p:txBody>
      </p:sp>
      <p:pic>
        <p:nvPicPr>
          <p:cNvPr id="4" name="內容版面配置區 3" descr="C:\Users\sl123\Dropbox\GRADUATE !!!\【結案報告專區！！！】\效率篇\2014-02-28_132734.png"/>
          <p:cNvPicPr>
            <a:picLocks noGrp="1"/>
          </p:cNvPicPr>
          <p:nvPr>
            <p:ph idx="1"/>
          </p:nvPr>
        </p:nvPicPr>
        <p:blipFill>
          <a:blip r:embed="rId3" cstate="print"/>
          <a:srcRect/>
          <a:stretch>
            <a:fillRect/>
          </a:stretch>
        </p:blipFill>
        <p:spPr bwMode="auto">
          <a:xfrm>
            <a:off x="1331641" y="1700808"/>
            <a:ext cx="6624736" cy="3816423"/>
          </a:xfrm>
          <a:prstGeom prst="rect">
            <a:avLst/>
          </a:prstGeom>
          <a:noFill/>
          <a:ln w="9525">
            <a:solidFill>
              <a:schemeClr val="accent1"/>
            </a:solid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內容版面配置區 3" descr="C:\Users\sl123\Dropbox\GRADUATE !!!\【結案報告專區！！！】\效率篇\2014-02-28_132150.png"/>
          <p:cNvPicPr>
            <a:picLocks noGrp="1"/>
          </p:cNvPicPr>
          <p:nvPr>
            <p:ph idx="1"/>
          </p:nvPr>
        </p:nvPicPr>
        <p:blipFill>
          <a:blip r:embed="rId3" cstate="print"/>
          <a:srcRect/>
          <a:stretch>
            <a:fillRect/>
          </a:stretch>
        </p:blipFill>
        <p:spPr bwMode="auto">
          <a:xfrm>
            <a:off x="1403648" y="1772816"/>
            <a:ext cx="6480719" cy="3960439"/>
          </a:xfrm>
          <a:prstGeom prst="rect">
            <a:avLst/>
          </a:prstGeom>
          <a:noFill/>
          <a:ln w="12700">
            <a:solidFill>
              <a:schemeClr val="accent1"/>
            </a:solid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內容版面配置區 3" descr="2014-02-28_003501.png"/>
          <p:cNvPicPr>
            <a:picLocks noGrp="1"/>
          </p:cNvPicPr>
          <p:nvPr>
            <p:ph idx="1"/>
          </p:nvPr>
        </p:nvPicPr>
        <p:blipFill>
          <a:blip r:embed="rId3" cstate="print"/>
          <a:stretch>
            <a:fillRect/>
          </a:stretch>
        </p:blipFill>
        <p:spPr>
          <a:xfrm>
            <a:off x="683568" y="1196752"/>
            <a:ext cx="7704856" cy="4896544"/>
          </a:xfrm>
          <a:prstGeom prst="rect">
            <a:avLst/>
          </a:prstGeom>
          <a:ln>
            <a:solidFill>
              <a:schemeClr val="tx1"/>
            </a:solid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內容版面配置區 3" descr="2014-02-28_003514.png"/>
          <p:cNvPicPr>
            <a:picLocks noGrp="1"/>
          </p:cNvPicPr>
          <p:nvPr>
            <p:ph idx="1"/>
          </p:nvPr>
        </p:nvPicPr>
        <p:blipFill>
          <a:blip r:embed="rId3" cstate="print"/>
          <a:stretch>
            <a:fillRect/>
          </a:stretch>
        </p:blipFill>
        <p:spPr>
          <a:xfrm>
            <a:off x="755577" y="1124744"/>
            <a:ext cx="7776863" cy="4968552"/>
          </a:xfrm>
          <a:prstGeom prst="rect">
            <a:avLst/>
          </a:prstGeom>
          <a:ln>
            <a:solidFill>
              <a:schemeClr val="tx1"/>
            </a:solid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套利筆數</a:t>
            </a:r>
            <a:endParaRPr lang="zh-TW" altLang="en-US" dirty="0"/>
          </a:p>
        </p:txBody>
      </p:sp>
      <p:sp>
        <p:nvSpPr>
          <p:cNvPr id="3" name="內容版面配置區 2"/>
          <p:cNvSpPr>
            <a:spLocks noGrp="1"/>
          </p:cNvSpPr>
          <p:nvPr>
            <p:ph idx="1"/>
          </p:nvPr>
        </p:nvSpPr>
        <p:spPr/>
        <p:txBody>
          <a:bodyPr>
            <a:normAutofit lnSpcReduction="10000"/>
          </a:bodyPr>
          <a:lstStyle/>
          <a:p>
            <a:pPr>
              <a:lnSpc>
                <a:spcPct val="150000"/>
              </a:lnSpc>
            </a:pPr>
            <a:r>
              <a:rPr lang="zh-TW" altLang="zh-TW" sz="2400" dirty="0" smtClean="0"/>
              <a:t>利用</a:t>
            </a:r>
            <a:r>
              <a:rPr lang="en-US" altLang="zh-TW" sz="2400" dirty="0"/>
              <a:t>Strike Price Convexity</a:t>
            </a:r>
            <a:r>
              <a:rPr lang="zh-TW" altLang="zh-TW" sz="2400" dirty="0"/>
              <a:t>和</a:t>
            </a:r>
            <a:r>
              <a:rPr lang="en-US" altLang="zh-TW" sz="2400" dirty="0"/>
              <a:t>Put-Call Future parity</a:t>
            </a:r>
            <a:r>
              <a:rPr lang="zh-TW" altLang="zh-TW" sz="2400" dirty="0"/>
              <a:t>兩種套利策略</a:t>
            </a:r>
            <a:r>
              <a:rPr lang="zh-TW" altLang="zh-TW" sz="2400" dirty="0" smtClean="0"/>
              <a:t>在</a:t>
            </a:r>
            <a:r>
              <a:rPr lang="zh-TW" altLang="zh-TW" sz="2400" dirty="0"/>
              <a:t>林威辰</a:t>
            </a:r>
            <a:r>
              <a:rPr lang="zh-TW" altLang="zh-TW" sz="2400" dirty="0" smtClean="0"/>
              <a:t>所</a:t>
            </a:r>
            <a:r>
              <a:rPr lang="zh-TW" altLang="zh-TW" sz="2400" dirty="0"/>
              <a:t>建構的</a:t>
            </a:r>
            <a:r>
              <a:rPr lang="en-US" altLang="zh-TW" sz="2400" dirty="0"/>
              <a:t>GPU</a:t>
            </a:r>
            <a:r>
              <a:rPr lang="zh-TW" altLang="zh-TW" sz="2400" dirty="0"/>
              <a:t>套利下單程式進行找尋套利機會並下單的動作，得出當日可成功套利的筆</a:t>
            </a:r>
            <a:r>
              <a:rPr lang="zh-TW" altLang="zh-TW" sz="2400" dirty="0" smtClean="0"/>
              <a:t>數</a:t>
            </a:r>
            <a:endParaRPr lang="en-US" altLang="zh-TW" sz="2400" dirty="0" smtClean="0"/>
          </a:p>
          <a:p>
            <a:pPr>
              <a:lnSpc>
                <a:spcPct val="150000"/>
              </a:lnSpc>
            </a:pPr>
            <a:r>
              <a:rPr lang="zh-TW" altLang="zh-TW" sz="2400" dirty="0"/>
              <a:t>取出</a:t>
            </a:r>
            <a:r>
              <a:rPr lang="en-US" altLang="zh-TW" sz="2400" dirty="0"/>
              <a:t>2008</a:t>
            </a:r>
            <a:r>
              <a:rPr lang="zh-TW" altLang="zh-TW" sz="2400" dirty="0"/>
              <a:t>年</a:t>
            </a:r>
            <a:r>
              <a:rPr lang="en-US" altLang="zh-TW" sz="2400" dirty="0"/>
              <a:t>1</a:t>
            </a:r>
            <a:r>
              <a:rPr lang="zh-TW" altLang="zh-TW" sz="2400" dirty="0"/>
              <a:t>月</a:t>
            </a:r>
            <a:r>
              <a:rPr lang="en-US" altLang="zh-TW" sz="2400" dirty="0"/>
              <a:t>21</a:t>
            </a:r>
            <a:r>
              <a:rPr lang="zh-TW" altLang="zh-TW" sz="2400" dirty="0"/>
              <a:t>日前後幾日當作重大事件發生日，將此與</a:t>
            </a:r>
            <a:r>
              <a:rPr lang="en-US" altLang="zh-TW" sz="2400" dirty="0"/>
              <a:t>1</a:t>
            </a:r>
            <a:r>
              <a:rPr lang="zh-TW" altLang="zh-TW" sz="2400" dirty="0"/>
              <a:t>月份其它平常日的套利筆數做</a:t>
            </a:r>
            <a:r>
              <a:rPr lang="zh-TW" altLang="zh-TW" sz="2400" dirty="0" smtClean="0"/>
              <a:t>比較</a:t>
            </a:r>
            <a:endParaRPr lang="en-US" altLang="zh-TW" sz="2400" dirty="0" smtClean="0"/>
          </a:p>
          <a:p>
            <a:pPr>
              <a:lnSpc>
                <a:spcPct val="150000"/>
              </a:lnSpc>
            </a:pPr>
            <a:r>
              <a:rPr lang="zh-TW" altLang="zh-TW" sz="2400" b="1" dirty="0" smtClean="0"/>
              <a:t>分析</a:t>
            </a:r>
            <a:r>
              <a:rPr lang="zh-TW" altLang="zh-TW" sz="2400" b="1" dirty="0"/>
              <a:t>是否因為重大事件發生而市場波動變大，因而導致套利筆數</a:t>
            </a:r>
            <a:r>
              <a:rPr lang="zh-TW" altLang="zh-TW" sz="2400" b="1" dirty="0" smtClean="0"/>
              <a:t>增加</a:t>
            </a:r>
            <a:endParaRPr lang="en-US" altLang="zh-TW" sz="2400" b="1" dirty="0" smtClean="0"/>
          </a:p>
          <a:p>
            <a:pPr>
              <a:lnSpc>
                <a:spcPct val="150000"/>
              </a:lnSpc>
            </a:pPr>
            <a:r>
              <a:rPr lang="zh-TW" altLang="zh-TW" sz="2400" b="1" dirty="0" smtClean="0"/>
              <a:t>分析套利結果與市場深度的關聯性</a:t>
            </a:r>
            <a:endParaRPr lang="zh-TW" altLang="en-US" sz="24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重大事件對套利筆數的影響</a:t>
            </a:r>
            <a:endParaRPr lang="zh-TW" altLang="en-US" dirty="0"/>
          </a:p>
        </p:txBody>
      </p:sp>
      <p:graphicFrame>
        <p:nvGraphicFramePr>
          <p:cNvPr id="4" name="內容版面配置區 3"/>
          <p:cNvGraphicFramePr>
            <a:graphicFrameLocks noGrp="1"/>
          </p:cNvGraphicFramePr>
          <p:nvPr>
            <p:ph idx="1"/>
          </p:nvPr>
        </p:nvGraphicFramePr>
        <p:xfrm>
          <a:off x="395536" y="1700807"/>
          <a:ext cx="8455435" cy="1296145"/>
        </p:xfrm>
        <a:graphic>
          <a:graphicData uri="http://schemas.openxmlformats.org/drawingml/2006/table">
            <a:tbl>
              <a:tblPr/>
              <a:tblGrid>
                <a:gridCol w="2237755"/>
                <a:gridCol w="1554420"/>
                <a:gridCol w="1554420"/>
                <a:gridCol w="1554420"/>
                <a:gridCol w="1554420"/>
              </a:tblGrid>
              <a:tr h="373595">
                <a:tc>
                  <a:txBody>
                    <a:bodyPr/>
                    <a:lstStyle/>
                    <a:p>
                      <a:pPr algn="ctr">
                        <a:spcAft>
                          <a:spcPts val="0"/>
                        </a:spcAft>
                      </a:pPr>
                      <a:r>
                        <a:rPr lang="zh-TW" sz="1800" b="1" kern="0" dirty="0">
                          <a:solidFill>
                            <a:srgbClr val="000000"/>
                          </a:solidFill>
                          <a:latin typeface="Calibri"/>
                          <a:ea typeface="標楷體"/>
                          <a:cs typeface="新細明體"/>
                        </a:rPr>
                        <a:t>套利筆數</a:t>
                      </a:r>
                      <a:endParaRPr lang="zh-TW" sz="1800" kern="100" dirty="0">
                        <a:latin typeface="Calibri"/>
                        <a:ea typeface="新細明體"/>
                        <a:cs typeface="Times New Roman"/>
                      </a:endParaRPr>
                    </a:p>
                  </a:txBody>
                  <a:tcPr marL="102929" marR="102929"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0504D"/>
                    </a:solidFill>
                  </a:tcPr>
                </a:tc>
                <a:tc>
                  <a:txBody>
                    <a:bodyPr/>
                    <a:lstStyle/>
                    <a:p>
                      <a:pPr algn="ctr">
                        <a:spcAft>
                          <a:spcPts val="0"/>
                        </a:spcAft>
                      </a:pPr>
                      <a:r>
                        <a:rPr lang="en-US" sz="1800" b="1" kern="0">
                          <a:solidFill>
                            <a:srgbClr val="000000"/>
                          </a:solidFill>
                          <a:latin typeface="Calibri"/>
                          <a:ea typeface="標楷體"/>
                          <a:cs typeface="新細明體"/>
                        </a:rPr>
                        <a:t>2008/1/21</a:t>
                      </a:r>
                      <a:endParaRPr lang="zh-TW" sz="1800" kern="100">
                        <a:latin typeface="Calibri"/>
                        <a:ea typeface="新細明體"/>
                        <a:cs typeface="Times New Roman"/>
                      </a:endParaRPr>
                    </a:p>
                  </a:txBody>
                  <a:tcPr marL="102929" marR="102929"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0504D"/>
                    </a:solidFill>
                  </a:tcPr>
                </a:tc>
                <a:tc>
                  <a:txBody>
                    <a:bodyPr/>
                    <a:lstStyle/>
                    <a:p>
                      <a:pPr algn="ctr">
                        <a:spcAft>
                          <a:spcPts val="0"/>
                        </a:spcAft>
                      </a:pPr>
                      <a:r>
                        <a:rPr lang="en-US" sz="1800" b="1" kern="0">
                          <a:solidFill>
                            <a:srgbClr val="000000"/>
                          </a:solidFill>
                          <a:latin typeface="Calibri"/>
                          <a:ea typeface="標楷體"/>
                          <a:cs typeface="新細明體"/>
                        </a:rPr>
                        <a:t>2008/1/22</a:t>
                      </a:r>
                      <a:endParaRPr lang="zh-TW" sz="1800" kern="100">
                        <a:latin typeface="Calibri"/>
                        <a:ea typeface="新細明體"/>
                        <a:cs typeface="Times New Roman"/>
                      </a:endParaRPr>
                    </a:p>
                  </a:txBody>
                  <a:tcPr marL="102929" marR="102929"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0504D"/>
                    </a:solidFill>
                  </a:tcPr>
                </a:tc>
                <a:tc>
                  <a:txBody>
                    <a:bodyPr/>
                    <a:lstStyle/>
                    <a:p>
                      <a:pPr algn="ctr">
                        <a:spcAft>
                          <a:spcPts val="0"/>
                        </a:spcAft>
                      </a:pPr>
                      <a:r>
                        <a:rPr lang="en-US" sz="1800" b="1" kern="0">
                          <a:solidFill>
                            <a:srgbClr val="000000"/>
                          </a:solidFill>
                          <a:latin typeface="Calibri"/>
                          <a:ea typeface="標楷體"/>
                          <a:cs typeface="新細明體"/>
                        </a:rPr>
                        <a:t>2008/1/23</a:t>
                      </a:r>
                      <a:endParaRPr lang="zh-TW" sz="1800" kern="100">
                        <a:latin typeface="Calibri"/>
                        <a:ea typeface="新細明體"/>
                        <a:cs typeface="Times New Roman"/>
                      </a:endParaRPr>
                    </a:p>
                  </a:txBody>
                  <a:tcPr marL="102929" marR="102929"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0504D"/>
                    </a:solidFill>
                  </a:tcPr>
                </a:tc>
                <a:tc>
                  <a:txBody>
                    <a:bodyPr/>
                    <a:lstStyle/>
                    <a:p>
                      <a:pPr algn="ctr">
                        <a:spcAft>
                          <a:spcPts val="0"/>
                        </a:spcAft>
                      </a:pPr>
                      <a:r>
                        <a:rPr lang="en-US" sz="1800" b="1" kern="0">
                          <a:solidFill>
                            <a:srgbClr val="000000"/>
                          </a:solidFill>
                          <a:latin typeface="Calibri"/>
                          <a:ea typeface="標楷體"/>
                          <a:cs typeface="新細明體"/>
                        </a:rPr>
                        <a:t>2008/1/24</a:t>
                      </a:r>
                      <a:endParaRPr lang="zh-TW" sz="1800" kern="100">
                        <a:latin typeface="Calibri"/>
                        <a:ea typeface="新細明體"/>
                        <a:cs typeface="Times New Roman"/>
                      </a:endParaRPr>
                    </a:p>
                  </a:txBody>
                  <a:tcPr marL="102929" marR="102929"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0504D"/>
                    </a:solidFill>
                  </a:tcPr>
                </a:tc>
              </a:tr>
              <a:tr h="548955">
                <a:tc>
                  <a:txBody>
                    <a:bodyPr/>
                    <a:lstStyle/>
                    <a:p>
                      <a:pPr algn="ctr">
                        <a:spcAft>
                          <a:spcPts val="0"/>
                        </a:spcAft>
                      </a:pPr>
                      <a:r>
                        <a:rPr lang="en-US" sz="1800" b="1" kern="100">
                          <a:solidFill>
                            <a:srgbClr val="FFFF00"/>
                          </a:solidFill>
                          <a:latin typeface="Calibri"/>
                          <a:ea typeface="標楷體"/>
                          <a:cs typeface="Times New Roman"/>
                        </a:rPr>
                        <a:t>Strike Price Convexity</a:t>
                      </a:r>
                      <a:endParaRPr lang="zh-TW" sz="1800" kern="100">
                        <a:latin typeface="Calibri"/>
                        <a:ea typeface="新細明體"/>
                        <a:cs typeface="Times New Roman"/>
                      </a:endParaRPr>
                    </a:p>
                  </a:txBody>
                  <a:tcPr marL="102929" marR="102929" marT="0" marB="0">
                    <a:lnL>
                      <a:noFill/>
                    </a:lnL>
                    <a:lnR>
                      <a:noFill/>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0504D"/>
                    </a:solidFill>
                  </a:tcPr>
                </a:tc>
                <a:tc>
                  <a:txBody>
                    <a:bodyPr/>
                    <a:lstStyle/>
                    <a:p>
                      <a:pPr algn="ctr">
                        <a:spcAft>
                          <a:spcPts val="0"/>
                        </a:spcAft>
                      </a:pPr>
                      <a:r>
                        <a:rPr lang="en-US" sz="1800" b="1" kern="0">
                          <a:solidFill>
                            <a:srgbClr val="000000"/>
                          </a:solidFill>
                          <a:latin typeface="Calibri"/>
                          <a:ea typeface="標楷體"/>
                          <a:cs typeface="新細明體"/>
                        </a:rPr>
                        <a:t>10445</a:t>
                      </a:r>
                      <a:endParaRPr lang="zh-TW" sz="1800" kern="100">
                        <a:latin typeface="Calibri"/>
                        <a:ea typeface="新細明體"/>
                        <a:cs typeface="Times New Roman"/>
                      </a:endParaRPr>
                    </a:p>
                  </a:txBody>
                  <a:tcPr marL="102929" marR="102929" marT="0" marB="0">
                    <a:lnL>
                      <a:noFill/>
                    </a:lnL>
                    <a:lnR>
                      <a:noFill/>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8D8D8"/>
                    </a:solidFill>
                  </a:tcPr>
                </a:tc>
                <a:tc>
                  <a:txBody>
                    <a:bodyPr/>
                    <a:lstStyle/>
                    <a:p>
                      <a:pPr algn="ctr">
                        <a:spcAft>
                          <a:spcPts val="0"/>
                        </a:spcAft>
                      </a:pPr>
                      <a:r>
                        <a:rPr lang="en-US" sz="1800" b="1" kern="0">
                          <a:solidFill>
                            <a:srgbClr val="FF0000"/>
                          </a:solidFill>
                          <a:latin typeface="Calibri"/>
                          <a:ea typeface="標楷體"/>
                          <a:cs typeface="新細明體"/>
                        </a:rPr>
                        <a:t>8784</a:t>
                      </a:r>
                      <a:endParaRPr lang="zh-TW" sz="1800" kern="100">
                        <a:latin typeface="Calibri"/>
                        <a:ea typeface="新細明體"/>
                        <a:cs typeface="Times New Roman"/>
                      </a:endParaRPr>
                    </a:p>
                  </a:txBody>
                  <a:tcPr marL="102929" marR="102929" marT="0" marB="0">
                    <a:lnL>
                      <a:noFill/>
                    </a:lnL>
                    <a:lnR>
                      <a:noFill/>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8D8D8"/>
                    </a:solidFill>
                  </a:tcPr>
                </a:tc>
                <a:tc>
                  <a:txBody>
                    <a:bodyPr/>
                    <a:lstStyle/>
                    <a:p>
                      <a:pPr algn="ctr">
                        <a:spcAft>
                          <a:spcPts val="0"/>
                        </a:spcAft>
                      </a:pPr>
                      <a:r>
                        <a:rPr lang="en-US" sz="1800" b="1" kern="0">
                          <a:solidFill>
                            <a:srgbClr val="000000"/>
                          </a:solidFill>
                          <a:latin typeface="Calibri"/>
                          <a:ea typeface="標楷體"/>
                          <a:cs typeface="新細明體"/>
                        </a:rPr>
                        <a:t>9637</a:t>
                      </a:r>
                      <a:endParaRPr lang="zh-TW" sz="1800" kern="100">
                        <a:latin typeface="Calibri"/>
                        <a:ea typeface="新細明體"/>
                        <a:cs typeface="Times New Roman"/>
                      </a:endParaRPr>
                    </a:p>
                  </a:txBody>
                  <a:tcPr marL="102929" marR="102929" marT="0" marB="0">
                    <a:lnL>
                      <a:noFill/>
                    </a:lnL>
                    <a:lnR>
                      <a:noFill/>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8D8D8"/>
                    </a:solidFill>
                  </a:tcPr>
                </a:tc>
                <a:tc>
                  <a:txBody>
                    <a:bodyPr/>
                    <a:lstStyle/>
                    <a:p>
                      <a:pPr algn="ctr">
                        <a:spcAft>
                          <a:spcPts val="0"/>
                        </a:spcAft>
                      </a:pPr>
                      <a:r>
                        <a:rPr lang="en-US" sz="1800" b="1" kern="0">
                          <a:solidFill>
                            <a:srgbClr val="000000"/>
                          </a:solidFill>
                          <a:latin typeface="Calibri"/>
                          <a:ea typeface="標楷體"/>
                          <a:cs typeface="新細明體"/>
                        </a:rPr>
                        <a:t>8749</a:t>
                      </a:r>
                      <a:endParaRPr lang="zh-TW" sz="1800" kern="100">
                        <a:latin typeface="Calibri"/>
                        <a:ea typeface="新細明體"/>
                        <a:cs typeface="Times New Roman"/>
                      </a:endParaRPr>
                    </a:p>
                  </a:txBody>
                  <a:tcPr marL="102929" marR="102929" marT="0" marB="0">
                    <a:lnL>
                      <a:noFill/>
                    </a:lnL>
                    <a:lnR>
                      <a:noFill/>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8D8D8"/>
                    </a:solidFill>
                  </a:tcPr>
                </a:tc>
              </a:tr>
              <a:tr h="373595">
                <a:tc>
                  <a:txBody>
                    <a:bodyPr/>
                    <a:lstStyle/>
                    <a:p>
                      <a:pPr algn="ctr">
                        <a:spcAft>
                          <a:spcPts val="0"/>
                        </a:spcAft>
                      </a:pPr>
                      <a:r>
                        <a:rPr lang="en-US" sz="1800" b="1" kern="100">
                          <a:solidFill>
                            <a:srgbClr val="FFFF00"/>
                          </a:solidFill>
                          <a:latin typeface="Calibri"/>
                          <a:ea typeface="標楷體"/>
                          <a:cs typeface="Times New Roman"/>
                        </a:rPr>
                        <a:t>Put-Call Future parity</a:t>
                      </a:r>
                      <a:endParaRPr lang="zh-TW" sz="1800" kern="100">
                        <a:latin typeface="Calibri"/>
                        <a:ea typeface="新細明體"/>
                        <a:cs typeface="Times New Roman"/>
                      </a:endParaRPr>
                    </a:p>
                  </a:txBody>
                  <a:tcPr marL="102929" marR="102929" marT="0" marB="0">
                    <a:lnL>
                      <a:noFill/>
                    </a:lnL>
                    <a:lnR>
                      <a:noFill/>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0504D"/>
                    </a:solidFill>
                  </a:tcPr>
                </a:tc>
                <a:tc>
                  <a:txBody>
                    <a:bodyPr/>
                    <a:lstStyle/>
                    <a:p>
                      <a:pPr algn="ctr">
                        <a:spcAft>
                          <a:spcPts val="0"/>
                        </a:spcAft>
                      </a:pPr>
                      <a:r>
                        <a:rPr lang="en-US" sz="1800" b="1" kern="0">
                          <a:solidFill>
                            <a:srgbClr val="000000"/>
                          </a:solidFill>
                          <a:latin typeface="Calibri"/>
                          <a:ea typeface="標楷體"/>
                          <a:cs typeface="新細明體"/>
                        </a:rPr>
                        <a:t>3002</a:t>
                      </a:r>
                      <a:endParaRPr lang="zh-TW" sz="1800" kern="100">
                        <a:latin typeface="Calibri"/>
                        <a:ea typeface="新細明體"/>
                        <a:cs typeface="Times New Roman"/>
                      </a:endParaRPr>
                    </a:p>
                  </a:txBody>
                  <a:tcPr marL="102929" marR="102929" marT="0" marB="0">
                    <a:lnL>
                      <a:noFill/>
                    </a:lnL>
                    <a:lnR>
                      <a:noFill/>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spcAft>
                          <a:spcPts val="0"/>
                        </a:spcAft>
                      </a:pPr>
                      <a:r>
                        <a:rPr lang="en-US" sz="1800" b="1" kern="0">
                          <a:solidFill>
                            <a:srgbClr val="FF0000"/>
                          </a:solidFill>
                          <a:latin typeface="Calibri"/>
                          <a:ea typeface="標楷體"/>
                          <a:cs typeface="新細明體"/>
                        </a:rPr>
                        <a:t>4782</a:t>
                      </a:r>
                      <a:endParaRPr lang="zh-TW" sz="1800" kern="100">
                        <a:latin typeface="Calibri"/>
                        <a:ea typeface="新細明體"/>
                        <a:cs typeface="Times New Roman"/>
                      </a:endParaRPr>
                    </a:p>
                  </a:txBody>
                  <a:tcPr marL="102929" marR="102929" marT="0" marB="0">
                    <a:lnL>
                      <a:noFill/>
                    </a:lnL>
                    <a:lnR>
                      <a:noFill/>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spcAft>
                          <a:spcPts val="0"/>
                        </a:spcAft>
                      </a:pPr>
                      <a:r>
                        <a:rPr lang="en-US" sz="1800" b="1" kern="0" dirty="0">
                          <a:solidFill>
                            <a:srgbClr val="000000"/>
                          </a:solidFill>
                          <a:latin typeface="Calibri"/>
                          <a:ea typeface="標楷體"/>
                          <a:cs typeface="新細明體"/>
                        </a:rPr>
                        <a:t>4612</a:t>
                      </a:r>
                      <a:endParaRPr lang="zh-TW" sz="1800" kern="100" dirty="0">
                        <a:latin typeface="Calibri"/>
                        <a:ea typeface="新細明體"/>
                        <a:cs typeface="Times New Roman"/>
                      </a:endParaRPr>
                    </a:p>
                  </a:txBody>
                  <a:tcPr marL="102929" marR="102929" marT="0" marB="0">
                    <a:lnL>
                      <a:noFill/>
                    </a:lnL>
                    <a:lnR>
                      <a:noFill/>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spcAft>
                          <a:spcPts val="0"/>
                        </a:spcAft>
                      </a:pPr>
                      <a:r>
                        <a:rPr lang="en-US" sz="1800" b="1" kern="0" dirty="0">
                          <a:solidFill>
                            <a:srgbClr val="000000"/>
                          </a:solidFill>
                          <a:latin typeface="Calibri"/>
                          <a:ea typeface="標楷體"/>
                          <a:cs typeface="新細明體"/>
                        </a:rPr>
                        <a:t>2991</a:t>
                      </a:r>
                      <a:endParaRPr lang="zh-TW" sz="1800" kern="100" dirty="0">
                        <a:latin typeface="Calibri"/>
                        <a:ea typeface="新細明體"/>
                        <a:cs typeface="Times New Roman"/>
                      </a:endParaRPr>
                    </a:p>
                  </a:txBody>
                  <a:tcPr marL="102929" marR="102929" marT="0" marB="0">
                    <a:lnL>
                      <a:noFill/>
                    </a:lnL>
                    <a:lnR>
                      <a:noFill/>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
        <p:nvSpPr>
          <p:cNvPr id="5" name="矩形 4"/>
          <p:cNvSpPr/>
          <p:nvPr/>
        </p:nvSpPr>
        <p:spPr>
          <a:xfrm>
            <a:off x="2987824" y="3059668"/>
            <a:ext cx="3230372" cy="369332"/>
          </a:xfrm>
          <a:prstGeom prst="rect">
            <a:avLst/>
          </a:prstGeom>
        </p:spPr>
        <p:txBody>
          <a:bodyPr wrap="none">
            <a:spAutoFit/>
          </a:bodyPr>
          <a:lstStyle/>
          <a:p>
            <a:r>
              <a:rPr lang="zh-TW" altLang="zh-TW" dirty="0" smtClean="0"/>
              <a:t>表</a:t>
            </a:r>
            <a:r>
              <a:rPr lang="en-US" altLang="zh-TW" dirty="0" smtClean="0"/>
              <a:t>1   </a:t>
            </a:r>
            <a:r>
              <a:rPr lang="zh-TW" altLang="zh-TW" dirty="0" smtClean="0"/>
              <a:t>重大</a:t>
            </a:r>
            <a:r>
              <a:rPr lang="zh-TW" altLang="zh-TW" dirty="0"/>
              <a:t>事件發生日套利筆數</a:t>
            </a:r>
            <a:endParaRPr lang="zh-TW" altLang="en-US" dirty="0"/>
          </a:p>
        </p:txBody>
      </p:sp>
      <p:graphicFrame>
        <p:nvGraphicFramePr>
          <p:cNvPr id="6" name="表格 5"/>
          <p:cNvGraphicFramePr>
            <a:graphicFrameLocks noGrp="1"/>
          </p:cNvGraphicFramePr>
          <p:nvPr/>
        </p:nvGraphicFramePr>
        <p:xfrm>
          <a:off x="395536" y="4051264"/>
          <a:ext cx="8509159" cy="1537976"/>
        </p:xfrm>
        <a:graphic>
          <a:graphicData uri="http://schemas.openxmlformats.org/drawingml/2006/table">
            <a:tbl>
              <a:tblPr/>
              <a:tblGrid>
                <a:gridCol w="2249723"/>
                <a:gridCol w="1564859"/>
                <a:gridCol w="1564859"/>
                <a:gridCol w="1564859"/>
                <a:gridCol w="1564859"/>
              </a:tblGrid>
              <a:tr h="379736">
                <a:tc>
                  <a:txBody>
                    <a:bodyPr/>
                    <a:lstStyle/>
                    <a:p>
                      <a:pPr algn="ctr">
                        <a:spcAft>
                          <a:spcPts val="0"/>
                        </a:spcAft>
                      </a:pPr>
                      <a:r>
                        <a:rPr lang="zh-TW" sz="1900" b="1" kern="0" dirty="0">
                          <a:solidFill>
                            <a:srgbClr val="000000"/>
                          </a:solidFill>
                          <a:latin typeface="Calibri"/>
                          <a:ea typeface="標楷體"/>
                          <a:cs typeface="新細明體"/>
                        </a:rPr>
                        <a:t>套利筆數</a:t>
                      </a:r>
                      <a:endParaRPr lang="zh-TW" sz="1900" kern="100" dirty="0">
                        <a:latin typeface="Calibri"/>
                        <a:ea typeface="新細明體"/>
                        <a:cs typeface="Times New Roman"/>
                      </a:endParaRPr>
                    </a:p>
                  </a:txBody>
                  <a:tcPr marL="103304" marR="103304"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4BACC6"/>
                    </a:solidFill>
                  </a:tcPr>
                </a:tc>
                <a:tc>
                  <a:txBody>
                    <a:bodyPr/>
                    <a:lstStyle/>
                    <a:p>
                      <a:pPr algn="ctr">
                        <a:spcAft>
                          <a:spcPts val="0"/>
                        </a:spcAft>
                      </a:pPr>
                      <a:r>
                        <a:rPr lang="en-US" sz="1900" b="1" kern="0" dirty="0">
                          <a:solidFill>
                            <a:srgbClr val="000000"/>
                          </a:solidFill>
                          <a:latin typeface="Calibri"/>
                          <a:ea typeface="標楷體"/>
                          <a:cs typeface="新細明體"/>
                        </a:rPr>
                        <a:t>2008/1/2</a:t>
                      </a:r>
                      <a:endParaRPr lang="zh-TW" sz="1900" kern="100" dirty="0">
                        <a:latin typeface="Calibri"/>
                        <a:ea typeface="新細明體"/>
                        <a:cs typeface="Times New Roman"/>
                      </a:endParaRPr>
                    </a:p>
                  </a:txBody>
                  <a:tcPr marL="103304" marR="103304"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4BACC6"/>
                    </a:solidFill>
                  </a:tcPr>
                </a:tc>
                <a:tc>
                  <a:txBody>
                    <a:bodyPr/>
                    <a:lstStyle/>
                    <a:p>
                      <a:pPr algn="ctr">
                        <a:spcAft>
                          <a:spcPts val="0"/>
                        </a:spcAft>
                      </a:pPr>
                      <a:r>
                        <a:rPr lang="en-US" sz="1900" b="1" kern="0">
                          <a:solidFill>
                            <a:srgbClr val="000000"/>
                          </a:solidFill>
                          <a:latin typeface="Calibri"/>
                          <a:ea typeface="標楷體"/>
                          <a:cs typeface="新細明體"/>
                        </a:rPr>
                        <a:t>2008/1/4</a:t>
                      </a:r>
                      <a:endParaRPr lang="zh-TW" sz="1900" kern="100">
                        <a:latin typeface="Calibri"/>
                        <a:ea typeface="新細明體"/>
                        <a:cs typeface="Times New Roman"/>
                      </a:endParaRPr>
                    </a:p>
                  </a:txBody>
                  <a:tcPr marL="103304" marR="103304"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4BACC6"/>
                    </a:solidFill>
                  </a:tcPr>
                </a:tc>
                <a:tc>
                  <a:txBody>
                    <a:bodyPr/>
                    <a:lstStyle/>
                    <a:p>
                      <a:pPr algn="ctr">
                        <a:spcAft>
                          <a:spcPts val="0"/>
                        </a:spcAft>
                      </a:pPr>
                      <a:r>
                        <a:rPr lang="en-US" sz="1900" b="1" kern="0">
                          <a:solidFill>
                            <a:srgbClr val="000000"/>
                          </a:solidFill>
                          <a:latin typeface="Calibri"/>
                          <a:ea typeface="標楷體"/>
                          <a:cs typeface="新細明體"/>
                        </a:rPr>
                        <a:t>2008/1/7</a:t>
                      </a:r>
                      <a:endParaRPr lang="zh-TW" sz="1900" kern="100">
                        <a:latin typeface="Calibri"/>
                        <a:ea typeface="新細明體"/>
                        <a:cs typeface="Times New Roman"/>
                      </a:endParaRPr>
                    </a:p>
                  </a:txBody>
                  <a:tcPr marL="103304" marR="103304"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4BACC6"/>
                    </a:solidFill>
                  </a:tcPr>
                </a:tc>
                <a:tc>
                  <a:txBody>
                    <a:bodyPr/>
                    <a:lstStyle/>
                    <a:p>
                      <a:pPr algn="ctr">
                        <a:spcAft>
                          <a:spcPts val="0"/>
                        </a:spcAft>
                      </a:pPr>
                      <a:r>
                        <a:rPr lang="en-US" sz="1900" b="1" kern="0" dirty="0">
                          <a:solidFill>
                            <a:srgbClr val="000000"/>
                          </a:solidFill>
                          <a:latin typeface="Calibri"/>
                          <a:ea typeface="標楷體"/>
                          <a:cs typeface="新細明體"/>
                        </a:rPr>
                        <a:t>2008/1/8</a:t>
                      </a:r>
                      <a:endParaRPr lang="zh-TW" sz="1900" kern="100" dirty="0">
                        <a:latin typeface="Calibri"/>
                        <a:ea typeface="新細明體"/>
                        <a:cs typeface="Times New Roman"/>
                      </a:endParaRPr>
                    </a:p>
                  </a:txBody>
                  <a:tcPr marL="103304" marR="103304"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4BACC6"/>
                    </a:solidFill>
                  </a:tcPr>
                </a:tc>
              </a:tr>
              <a:tr h="566216">
                <a:tc>
                  <a:txBody>
                    <a:bodyPr/>
                    <a:lstStyle/>
                    <a:p>
                      <a:pPr algn="ctr">
                        <a:spcAft>
                          <a:spcPts val="0"/>
                        </a:spcAft>
                      </a:pPr>
                      <a:r>
                        <a:rPr lang="en-US" sz="1900" b="1" kern="100">
                          <a:solidFill>
                            <a:srgbClr val="FFFFFF"/>
                          </a:solidFill>
                          <a:latin typeface="Calibri"/>
                          <a:ea typeface="標楷體"/>
                          <a:cs typeface="Times New Roman"/>
                        </a:rPr>
                        <a:t>Strike Price Convexity</a:t>
                      </a:r>
                      <a:endParaRPr lang="zh-TW" sz="1900" kern="100">
                        <a:latin typeface="Calibri"/>
                        <a:ea typeface="新細明體"/>
                        <a:cs typeface="Times New Roman"/>
                      </a:endParaRPr>
                    </a:p>
                  </a:txBody>
                  <a:tcPr marL="103304" marR="103304" marT="0" marB="0">
                    <a:lnL>
                      <a:noFill/>
                    </a:lnL>
                    <a:lnR>
                      <a:noFill/>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4BACC6"/>
                    </a:solidFill>
                  </a:tcPr>
                </a:tc>
                <a:tc>
                  <a:txBody>
                    <a:bodyPr/>
                    <a:lstStyle/>
                    <a:p>
                      <a:pPr algn="ctr">
                        <a:spcAft>
                          <a:spcPts val="0"/>
                        </a:spcAft>
                      </a:pPr>
                      <a:r>
                        <a:rPr lang="en-US" sz="1900" b="1" kern="0">
                          <a:solidFill>
                            <a:srgbClr val="000000"/>
                          </a:solidFill>
                          <a:latin typeface="Calibri"/>
                          <a:ea typeface="標楷體"/>
                          <a:cs typeface="新細明體"/>
                        </a:rPr>
                        <a:t>14408</a:t>
                      </a:r>
                      <a:endParaRPr lang="zh-TW" sz="1900" kern="100">
                        <a:latin typeface="Calibri"/>
                        <a:ea typeface="新細明體"/>
                        <a:cs typeface="Times New Roman"/>
                      </a:endParaRPr>
                    </a:p>
                  </a:txBody>
                  <a:tcPr marL="103304" marR="103304" marT="0" marB="0">
                    <a:lnL>
                      <a:noFill/>
                    </a:lnL>
                    <a:lnR>
                      <a:noFill/>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8D8D8"/>
                    </a:solidFill>
                  </a:tcPr>
                </a:tc>
                <a:tc>
                  <a:txBody>
                    <a:bodyPr/>
                    <a:lstStyle/>
                    <a:p>
                      <a:pPr algn="ctr">
                        <a:spcAft>
                          <a:spcPts val="0"/>
                        </a:spcAft>
                      </a:pPr>
                      <a:r>
                        <a:rPr lang="en-US" sz="1900" b="1" kern="0">
                          <a:solidFill>
                            <a:srgbClr val="000000"/>
                          </a:solidFill>
                          <a:latin typeface="Calibri"/>
                          <a:ea typeface="標楷體"/>
                          <a:cs typeface="新細明體"/>
                        </a:rPr>
                        <a:t>11792</a:t>
                      </a:r>
                      <a:endParaRPr lang="zh-TW" sz="1900" kern="100">
                        <a:latin typeface="Calibri"/>
                        <a:ea typeface="新細明體"/>
                        <a:cs typeface="Times New Roman"/>
                      </a:endParaRPr>
                    </a:p>
                  </a:txBody>
                  <a:tcPr marL="103304" marR="103304" marT="0" marB="0">
                    <a:lnL>
                      <a:noFill/>
                    </a:lnL>
                    <a:lnR>
                      <a:noFill/>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8D8D8"/>
                    </a:solidFill>
                  </a:tcPr>
                </a:tc>
                <a:tc>
                  <a:txBody>
                    <a:bodyPr/>
                    <a:lstStyle/>
                    <a:p>
                      <a:pPr algn="ctr">
                        <a:spcAft>
                          <a:spcPts val="0"/>
                        </a:spcAft>
                      </a:pPr>
                      <a:r>
                        <a:rPr lang="en-US" sz="1900" b="1" kern="0">
                          <a:solidFill>
                            <a:srgbClr val="FF0000"/>
                          </a:solidFill>
                          <a:latin typeface="Calibri"/>
                          <a:ea typeface="標楷體"/>
                          <a:cs typeface="新細明體"/>
                        </a:rPr>
                        <a:t>6821</a:t>
                      </a:r>
                      <a:endParaRPr lang="zh-TW" sz="1900" kern="100">
                        <a:latin typeface="Calibri"/>
                        <a:ea typeface="新細明體"/>
                        <a:cs typeface="Times New Roman"/>
                      </a:endParaRPr>
                    </a:p>
                  </a:txBody>
                  <a:tcPr marL="103304" marR="103304" marT="0" marB="0">
                    <a:lnL>
                      <a:noFill/>
                    </a:lnL>
                    <a:lnR>
                      <a:noFill/>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8D8D8"/>
                    </a:solidFill>
                  </a:tcPr>
                </a:tc>
                <a:tc>
                  <a:txBody>
                    <a:bodyPr/>
                    <a:lstStyle/>
                    <a:p>
                      <a:pPr algn="ctr">
                        <a:spcAft>
                          <a:spcPts val="0"/>
                        </a:spcAft>
                      </a:pPr>
                      <a:r>
                        <a:rPr lang="en-US" sz="1900" b="1" kern="0">
                          <a:solidFill>
                            <a:srgbClr val="000000"/>
                          </a:solidFill>
                          <a:latin typeface="Calibri"/>
                          <a:ea typeface="標楷體"/>
                          <a:cs typeface="新細明體"/>
                        </a:rPr>
                        <a:t>17485</a:t>
                      </a:r>
                      <a:endParaRPr lang="zh-TW" sz="1900" kern="100">
                        <a:latin typeface="Calibri"/>
                        <a:ea typeface="新細明體"/>
                        <a:cs typeface="Times New Roman"/>
                      </a:endParaRPr>
                    </a:p>
                  </a:txBody>
                  <a:tcPr marL="103304" marR="103304" marT="0" marB="0">
                    <a:lnL>
                      <a:noFill/>
                    </a:lnL>
                    <a:lnR>
                      <a:noFill/>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8D8D8"/>
                    </a:solidFill>
                  </a:tcPr>
                </a:tc>
              </a:tr>
              <a:tr h="566216">
                <a:tc>
                  <a:txBody>
                    <a:bodyPr/>
                    <a:lstStyle/>
                    <a:p>
                      <a:pPr algn="ctr">
                        <a:spcAft>
                          <a:spcPts val="0"/>
                        </a:spcAft>
                      </a:pPr>
                      <a:r>
                        <a:rPr lang="en-US" sz="1900" b="1" kern="100">
                          <a:solidFill>
                            <a:srgbClr val="FFFFFF"/>
                          </a:solidFill>
                          <a:latin typeface="Calibri"/>
                          <a:ea typeface="標楷體"/>
                          <a:cs typeface="Times New Roman"/>
                        </a:rPr>
                        <a:t>Put-Call Future parity</a:t>
                      </a:r>
                      <a:endParaRPr lang="zh-TW" sz="1900" kern="100">
                        <a:latin typeface="Calibri"/>
                        <a:ea typeface="新細明體"/>
                        <a:cs typeface="Times New Roman"/>
                      </a:endParaRPr>
                    </a:p>
                  </a:txBody>
                  <a:tcPr marL="103304" marR="103304" marT="0" marB="0">
                    <a:lnL>
                      <a:noFill/>
                    </a:lnL>
                    <a:lnR>
                      <a:noFill/>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4BACC6"/>
                    </a:solidFill>
                  </a:tcPr>
                </a:tc>
                <a:tc>
                  <a:txBody>
                    <a:bodyPr/>
                    <a:lstStyle/>
                    <a:p>
                      <a:pPr algn="ctr">
                        <a:spcAft>
                          <a:spcPts val="0"/>
                        </a:spcAft>
                      </a:pPr>
                      <a:r>
                        <a:rPr lang="en-US" sz="1900" b="1" kern="0">
                          <a:solidFill>
                            <a:srgbClr val="000000"/>
                          </a:solidFill>
                          <a:latin typeface="Calibri"/>
                          <a:ea typeface="標楷體"/>
                          <a:cs typeface="新細明體"/>
                        </a:rPr>
                        <a:t>6955</a:t>
                      </a:r>
                      <a:endParaRPr lang="zh-TW" sz="1900" kern="100">
                        <a:latin typeface="Calibri"/>
                        <a:ea typeface="新細明體"/>
                        <a:cs typeface="Times New Roman"/>
                      </a:endParaRPr>
                    </a:p>
                  </a:txBody>
                  <a:tcPr marL="103304" marR="103304" marT="0" marB="0">
                    <a:lnL>
                      <a:noFill/>
                    </a:lnL>
                    <a:lnR>
                      <a:noFill/>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spcAft>
                          <a:spcPts val="0"/>
                        </a:spcAft>
                      </a:pPr>
                      <a:r>
                        <a:rPr lang="en-US" sz="1900" b="1" kern="0" dirty="0">
                          <a:solidFill>
                            <a:srgbClr val="000000"/>
                          </a:solidFill>
                          <a:latin typeface="Calibri"/>
                          <a:ea typeface="標楷體"/>
                          <a:cs typeface="新細明體"/>
                        </a:rPr>
                        <a:t>9562</a:t>
                      </a:r>
                      <a:endParaRPr lang="zh-TW" sz="1900" kern="100" dirty="0">
                        <a:latin typeface="Calibri"/>
                        <a:ea typeface="新細明體"/>
                        <a:cs typeface="Times New Roman"/>
                      </a:endParaRPr>
                    </a:p>
                  </a:txBody>
                  <a:tcPr marL="103304" marR="103304" marT="0" marB="0">
                    <a:lnL>
                      <a:noFill/>
                    </a:lnL>
                    <a:lnR>
                      <a:noFill/>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spcAft>
                          <a:spcPts val="0"/>
                        </a:spcAft>
                      </a:pPr>
                      <a:r>
                        <a:rPr lang="en-US" sz="1900" b="1" kern="0">
                          <a:solidFill>
                            <a:srgbClr val="FF0000"/>
                          </a:solidFill>
                          <a:latin typeface="Calibri"/>
                          <a:ea typeface="標楷體"/>
                          <a:cs typeface="新細明體"/>
                        </a:rPr>
                        <a:t>5464</a:t>
                      </a:r>
                      <a:endParaRPr lang="zh-TW" sz="1900" kern="100">
                        <a:latin typeface="Calibri"/>
                        <a:ea typeface="新細明體"/>
                        <a:cs typeface="Times New Roman"/>
                      </a:endParaRPr>
                    </a:p>
                  </a:txBody>
                  <a:tcPr marL="103304" marR="103304" marT="0" marB="0">
                    <a:lnL>
                      <a:noFill/>
                    </a:lnL>
                    <a:lnR>
                      <a:noFill/>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spcAft>
                          <a:spcPts val="0"/>
                        </a:spcAft>
                      </a:pPr>
                      <a:r>
                        <a:rPr lang="en-US" sz="1900" b="1" kern="0" dirty="0">
                          <a:solidFill>
                            <a:srgbClr val="000000"/>
                          </a:solidFill>
                          <a:latin typeface="Calibri"/>
                          <a:ea typeface="標楷體"/>
                          <a:cs typeface="新細明體"/>
                        </a:rPr>
                        <a:t>10213</a:t>
                      </a:r>
                      <a:endParaRPr lang="zh-TW" sz="1900" kern="100" dirty="0">
                        <a:latin typeface="Calibri"/>
                        <a:ea typeface="新細明體"/>
                        <a:cs typeface="Times New Roman"/>
                      </a:endParaRPr>
                    </a:p>
                  </a:txBody>
                  <a:tcPr marL="103304" marR="103304" marT="0" marB="0">
                    <a:lnL>
                      <a:noFill/>
                    </a:lnL>
                    <a:lnR>
                      <a:noFill/>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
        <p:nvSpPr>
          <p:cNvPr id="7" name="矩形 6"/>
          <p:cNvSpPr/>
          <p:nvPr/>
        </p:nvSpPr>
        <p:spPr>
          <a:xfrm>
            <a:off x="3491880" y="5651956"/>
            <a:ext cx="2254143" cy="369332"/>
          </a:xfrm>
          <a:prstGeom prst="rect">
            <a:avLst/>
          </a:prstGeom>
        </p:spPr>
        <p:txBody>
          <a:bodyPr wrap="none">
            <a:spAutoFit/>
          </a:bodyPr>
          <a:lstStyle/>
          <a:p>
            <a:r>
              <a:rPr lang="zh-TW" altLang="zh-TW" dirty="0"/>
              <a:t>表</a:t>
            </a:r>
            <a:r>
              <a:rPr lang="en-US" altLang="zh-TW" dirty="0" smtClean="0"/>
              <a:t>2  </a:t>
            </a:r>
            <a:r>
              <a:rPr lang="zh-TW" altLang="zh-TW" dirty="0" smtClean="0"/>
              <a:t>平常</a:t>
            </a:r>
            <a:r>
              <a:rPr lang="zh-TW" altLang="zh-TW" dirty="0"/>
              <a:t>日套利筆數</a:t>
            </a:r>
            <a:endParaRPr lang="zh-TW" alt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lnSpcReduction="10000"/>
          </a:bodyPr>
          <a:lstStyle/>
          <a:p>
            <a:pPr>
              <a:lnSpc>
                <a:spcPct val="150000"/>
              </a:lnSpc>
            </a:pPr>
            <a:r>
              <a:rPr lang="zh-TW" altLang="zh-TW" sz="2400" dirty="0" smtClean="0"/>
              <a:t>調查發現</a:t>
            </a:r>
            <a:r>
              <a:rPr lang="en-US" altLang="zh-TW" sz="2400" dirty="0" smtClean="0"/>
              <a:t>1</a:t>
            </a:r>
            <a:r>
              <a:rPr lang="zh-TW" altLang="en-US" sz="2400" dirty="0" smtClean="0"/>
              <a:t>月</a:t>
            </a:r>
            <a:r>
              <a:rPr lang="en-US" altLang="zh-TW" sz="2400" dirty="0" smtClean="0"/>
              <a:t>7</a:t>
            </a:r>
            <a:r>
              <a:rPr lang="zh-TW" altLang="zh-TW" sz="2400" dirty="0"/>
              <a:t>日因為受到上周末美股重挫拖累，所以亞洲股市全面下跌，台股更首當其衝，指數重挫</a:t>
            </a:r>
            <a:r>
              <a:rPr lang="en-US" altLang="zh-TW" sz="2400" dirty="0"/>
              <a:t>4.11%</a:t>
            </a:r>
            <a:r>
              <a:rPr lang="zh-TW" altLang="zh-TW" sz="2400" dirty="0" smtClean="0"/>
              <a:t>，故</a:t>
            </a:r>
            <a:r>
              <a:rPr lang="zh-TW" altLang="zh-TW" sz="2400" dirty="0"/>
              <a:t>我們在此也將它歸類為大事件發生</a:t>
            </a:r>
            <a:r>
              <a:rPr lang="zh-TW" altLang="zh-TW" sz="2400" dirty="0" smtClean="0"/>
              <a:t>日</a:t>
            </a:r>
            <a:endParaRPr lang="en-US" altLang="zh-TW" sz="2400" dirty="0" smtClean="0"/>
          </a:p>
          <a:p>
            <a:pPr>
              <a:lnSpc>
                <a:spcPct val="150000"/>
              </a:lnSpc>
            </a:pPr>
            <a:r>
              <a:rPr lang="en-US" altLang="zh-TW" sz="2400" dirty="0" smtClean="0"/>
              <a:t>1</a:t>
            </a:r>
            <a:r>
              <a:rPr lang="zh-TW" altLang="en-US" sz="2400" dirty="0" smtClean="0"/>
              <a:t>月</a:t>
            </a:r>
            <a:r>
              <a:rPr lang="en-US" altLang="zh-TW" sz="2400" dirty="0" smtClean="0"/>
              <a:t>22</a:t>
            </a:r>
            <a:r>
              <a:rPr lang="zh-TW" altLang="zh-TW" sz="2400" dirty="0"/>
              <a:t>日台股指數下跌</a:t>
            </a:r>
            <a:r>
              <a:rPr lang="en-US" altLang="zh-TW" sz="2400" dirty="0"/>
              <a:t>6.51</a:t>
            </a:r>
            <a:r>
              <a:rPr lang="en-US" altLang="zh-TW" sz="2400" dirty="0" smtClean="0"/>
              <a:t>%</a:t>
            </a:r>
          </a:p>
          <a:p>
            <a:pPr>
              <a:lnSpc>
                <a:spcPct val="150000"/>
              </a:lnSpc>
            </a:pPr>
            <a:endParaRPr lang="en-US" altLang="zh-TW" sz="2400" dirty="0" smtClean="0"/>
          </a:p>
          <a:p>
            <a:pPr>
              <a:lnSpc>
                <a:spcPct val="150000"/>
              </a:lnSpc>
            </a:pPr>
            <a:endParaRPr lang="en-US" altLang="zh-TW" sz="2400" dirty="0" smtClean="0"/>
          </a:p>
          <a:p>
            <a:pPr>
              <a:lnSpc>
                <a:spcPct val="150000"/>
              </a:lnSpc>
            </a:pPr>
            <a:r>
              <a:rPr lang="zh-TW" altLang="zh-TW" sz="2400" dirty="0" smtClean="0"/>
              <a:t>我們</a:t>
            </a:r>
            <a:r>
              <a:rPr lang="zh-TW" altLang="zh-TW" sz="2400" dirty="0"/>
              <a:t>推測是否是因為</a:t>
            </a:r>
            <a:r>
              <a:rPr lang="zh-TW" altLang="zh-TW" sz="2400" b="1" dirty="0"/>
              <a:t>漲跌幅限制而無法成交所以導致沒辦法套</a:t>
            </a:r>
            <a:r>
              <a:rPr lang="zh-TW" altLang="zh-TW" sz="2400" b="1" dirty="0" smtClean="0"/>
              <a:t>利</a:t>
            </a:r>
            <a:endParaRPr lang="en-US" altLang="zh-TW" sz="2400" b="1" dirty="0" smtClean="0"/>
          </a:p>
        </p:txBody>
      </p:sp>
      <p:sp>
        <p:nvSpPr>
          <p:cNvPr id="4" name="標題 1"/>
          <p:cNvSpPr>
            <a:spLocks noGrp="1"/>
          </p:cNvSpPr>
          <p:nvPr>
            <p:ph type="title"/>
          </p:nvPr>
        </p:nvSpPr>
        <p:spPr/>
        <p:txBody>
          <a:bodyPr/>
          <a:lstStyle/>
          <a:p>
            <a:r>
              <a:rPr lang="zh-TW" altLang="zh-TW" dirty="0"/>
              <a:t>重大事件對套利筆數的影響</a:t>
            </a:r>
            <a:endParaRPr lang="zh-TW" altLang="en-US" dirty="0"/>
          </a:p>
        </p:txBody>
      </p:sp>
      <p:pic>
        <p:nvPicPr>
          <p:cNvPr id="5" name="圖片 4" descr="TWSE 臺灣證券交易所 ﹥交易資訊 ﹥盤後資訊 ﹥每日收盤行情.png"/>
          <p:cNvPicPr/>
          <p:nvPr/>
        </p:nvPicPr>
        <p:blipFill>
          <a:blip r:embed="rId3" cstate="print"/>
          <a:stretch>
            <a:fillRect/>
          </a:stretch>
        </p:blipFill>
        <p:spPr>
          <a:xfrm>
            <a:off x="971600" y="3861048"/>
            <a:ext cx="7200800" cy="879945"/>
          </a:xfrm>
          <a:prstGeom prst="rect">
            <a:avLst/>
          </a:prstGeom>
          <a:ln>
            <a:solidFill>
              <a:schemeClr val="tx1"/>
            </a:solid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a:bodyPr>
          <a:lstStyle/>
          <a:p>
            <a:pPr>
              <a:lnSpc>
                <a:spcPct val="150000"/>
              </a:lnSpc>
            </a:pPr>
            <a:r>
              <a:rPr lang="zh-TW" altLang="zh-TW" sz="2400" dirty="0"/>
              <a:t>為了驗證是否真的觸及跌停板而導致套利機會減少，我們利用虛擬交易所讀取該日的買賣單進行撮合，取出成交量及成交價的資訊，再把每筆履約價的資料分開來，以每半個小時分別做出當天的成交價量序列圖</a:t>
            </a:r>
            <a:endParaRPr lang="zh-TW" altLang="en-US" sz="2400" dirty="0"/>
          </a:p>
        </p:txBody>
      </p:sp>
      <p:sp>
        <p:nvSpPr>
          <p:cNvPr id="4" name="標題 1"/>
          <p:cNvSpPr>
            <a:spLocks noGrp="1"/>
          </p:cNvSpPr>
          <p:nvPr>
            <p:ph type="title"/>
          </p:nvPr>
        </p:nvSpPr>
        <p:spPr/>
        <p:txBody>
          <a:bodyPr/>
          <a:lstStyle/>
          <a:p>
            <a:r>
              <a:rPr lang="zh-TW" altLang="zh-TW" dirty="0"/>
              <a:t>重大事件對套利筆數的影響</a:t>
            </a:r>
            <a:endParaRPr lang="zh-TW" altLang="en-US" dirty="0"/>
          </a:p>
        </p:txBody>
      </p:sp>
      <p:graphicFrame>
        <p:nvGraphicFramePr>
          <p:cNvPr id="5" name="圖表 4"/>
          <p:cNvGraphicFramePr/>
          <p:nvPr/>
        </p:nvGraphicFramePr>
        <p:xfrm>
          <a:off x="539552" y="3861048"/>
          <a:ext cx="6696744" cy="2808912"/>
        </p:xfrm>
        <a:graphic>
          <a:graphicData uri="http://schemas.openxmlformats.org/drawingml/2006/chart">
            <c:chart xmlns:c="http://schemas.openxmlformats.org/drawingml/2006/chart" xmlns:r="http://schemas.openxmlformats.org/officeDocument/2006/relationships" r:id="rId2"/>
          </a:graphicData>
        </a:graphic>
      </p:graphicFrame>
      <p:sp>
        <p:nvSpPr>
          <p:cNvPr id="6" name="矩形 5"/>
          <p:cNvSpPr/>
          <p:nvPr/>
        </p:nvSpPr>
        <p:spPr>
          <a:xfrm>
            <a:off x="6156176" y="5877272"/>
            <a:ext cx="2880917" cy="646331"/>
          </a:xfrm>
          <a:prstGeom prst="rect">
            <a:avLst/>
          </a:prstGeom>
        </p:spPr>
        <p:txBody>
          <a:bodyPr wrap="none">
            <a:spAutoFit/>
          </a:bodyPr>
          <a:lstStyle/>
          <a:p>
            <a:r>
              <a:rPr lang="en-US" altLang="zh-TW" dirty="0"/>
              <a:t>2008/1/22 </a:t>
            </a:r>
            <a:r>
              <a:rPr lang="zh-TW" altLang="zh-TW" dirty="0"/>
              <a:t>臺指選擇權賣</a:t>
            </a:r>
            <a:r>
              <a:rPr lang="zh-TW" altLang="zh-TW" dirty="0" smtClean="0"/>
              <a:t>權</a:t>
            </a:r>
            <a:endParaRPr lang="en-US" altLang="zh-TW" dirty="0" smtClean="0"/>
          </a:p>
          <a:p>
            <a:r>
              <a:rPr lang="en-US" altLang="zh-TW" dirty="0" smtClean="0"/>
              <a:t>                     --</a:t>
            </a:r>
            <a:r>
              <a:rPr lang="zh-TW" altLang="zh-TW" dirty="0"/>
              <a:t>履約價</a:t>
            </a:r>
            <a:r>
              <a:rPr lang="en-US" altLang="zh-TW" dirty="0" smtClean="0"/>
              <a:t>7400</a:t>
            </a:r>
            <a:r>
              <a:rPr lang="zh-TW" altLang="zh-TW" dirty="0"/>
              <a:t>點</a:t>
            </a:r>
            <a:endParaRPr lang="zh-TW" alt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圖表 3"/>
          <p:cNvGraphicFramePr/>
          <p:nvPr/>
        </p:nvGraphicFramePr>
        <p:xfrm>
          <a:off x="251521" y="188640"/>
          <a:ext cx="7344816" cy="29710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圖表 4"/>
          <p:cNvGraphicFramePr/>
          <p:nvPr/>
        </p:nvGraphicFramePr>
        <p:xfrm>
          <a:off x="251520" y="3356992"/>
          <a:ext cx="7357293" cy="3295454"/>
        </p:xfrm>
        <a:graphic>
          <a:graphicData uri="http://schemas.openxmlformats.org/drawingml/2006/chart">
            <c:chart xmlns:c="http://schemas.openxmlformats.org/drawingml/2006/chart" xmlns:r="http://schemas.openxmlformats.org/officeDocument/2006/relationships" r:id="rId4"/>
          </a:graphicData>
        </a:graphic>
      </p:graphicFrame>
      <p:sp>
        <p:nvSpPr>
          <p:cNvPr id="6" name="矩形 5"/>
          <p:cNvSpPr/>
          <p:nvPr/>
        </p:nvSpPr>
        <p:spPr>
          <a:xfrm>
            <a:off x="6371603" y="6023029"/>
            <a:ext cx="2880917" cy="646331"/>
          </a:xfrm>
          <a:prstGeom prst="rect">
            <a:avLst/>
          </a:prstGeom>
        </p:spPr>
        <p:txBody>
          <a:bodyPr wrap="none">
            <a:spAutoFit/>
          </a:bodyPr>
          <a:lstStyle/>
          <a:p>
            <a:r>
              <a:rPr lang="en-US" altLang="zh-TW" dirty="0"/>
              <a:t>2008/1/22 </a:t>
            </a:r>
            <a:r>
              <a:rPr lang="zh-TW" altLang="zh-TW" dirty="0"/>
              <a:t>臺指選擇權賣</a:t>
            </a:r>
            <a:r>
              <a:rPr lang="zh-TW" altLang="zh-TW" dirty="0" smtClean="0"/>
              <a:t>權</a:t>
            </a:r>
            <a:endParaRPr lang="en-US" altLang="zh-TW" dirty="0" smtClean="0"/>
          </a:p>
          <a:p>
            <a:r>
              <a:rPr lang="en-US" altLang="zh-TW" dirty="0" smtClean="0"/>
              <a:t>                     --</a:t>
            </a:r>
            <a:r>
              <a:rPr lang="zh-TW" altLang="zh-TW" dirty="0"/>
              <a:t>履約價</a:t>
            </a:r>
            <a:r>
              <a:rPr lang="en-US" altLang="zh-TW" dirty="0" smtClean="0"/>
              <a:t>7200</a:t>
            </a:r>
            <a:r>
              <a:rPr lang="zh-TW" altLang="zh-TW" dirty="0"/>
              <a:t>點</a:t>
            </a:r>
            <a:endParaRPr lang="zh-TW" altLang="en-US" dirty="0"/>
          </a:p>
        </p:txBody>
      </p:sp>
      <p:sp>
        <p:nvSpPr>
          <p:cNvPr id="7" name="矩形 6"/>
          <p:cNvSpPr/>
          <p:nvPr/>
        </p:nvSpPr>
        <p:spPr>
          <a:xfrm>
            <a:off x="6263083" y="2566645"/>
            <a:ext cx="2880917" cy="646331"/>
          </a:xfrm>
          <a:prstGeom prst="rect">
            <a:avLst/>
          </a:prstGeom>
        </p:spPr>
        <p:txBody>
          <a:bodyPr wrap="none">
            <a:spAutoFit/>
          </a:bodyPr>
          <a:lstStyle/>
          <a:p>
            <a:r>
              <a:rPr lang="en-US" altLang="zh-TW" dirty="0"/>
              <a:t>2008/1/22 </a:t>
            </a:r>
            <a:r>
              <a:rPr lang="zh-TW" altLang="zh-TW" dirty="0"/>
              <a:t>臺指選擇權賣</a:t>
            </a:r>
            <a:r>
              <a:rPr lang="zh-TW" altLang="zh-TW" dirty="0" smtClean="0"/>
              <a:t>權</a:t>
            </a:r>
            <a:endParaRPr lang="en-US" altLang="zh-TW" dirty="0" smtClean="0"/>
          </a:p>
          <a:p>
            <a:r>
              <a:rPr lang="en-US" altLang="zh-TW" dirty="0" smtClean="0"/>
              <a:t>                     --</a:t>
            </a:r>
            <a:r>
              <a:rPr lang="zh-TW" altLang="zh-TW" dirty="0"/>
              <a:t>履約價</a:t>
            </a:r>
            <a:r>
              <a:rPr lang="en-US" altLang="zh-TW" dirty="0" smtClean="0"/>
              <a:t>7100</a:t>
            </a:r>
            <a:r>
              <a:rPr lang="zh-TW" altLang="zh-TW" dirty="0"/>
              <a:t>點</a:t>
            </a:r>
            <a:endParaRPr lang="zh-TW" alt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研究對象</a:t>
            </a:r>
            <a:endParaRPr lang="zh-TW" altLang="en-US" dirty="0"/>
          </a:p>
        </p:txBody>
      </p:sp>
      <p:sp>
        <p:nvSpPr>
          <p:cNvPr id="3" name="內容版面配置區 2"/>
          <p:cNvSpPr>
            <a:spLocks noGrp="1"/>
          </p:cNvSpPr>
          <p:nvPr>
            <p:ph idx="1"/>
          </p:nvPr>
        </p:nvSpPr>
        <p:spPr/>
        <p:txBody>
          <a:bodyPr>
            <a:normAutofit fontScale="92500" lnSpcReduction="20000"/>
          </a:bodyPr>
          <a:lstStyle/>
          <a:p>
            <a:r>
              <a:rPr lang="zh-TW" altLang="zh-TW" dirty="0" smtClean="0"/>
              <a:t>台灣</a:t>
            </a:r>
            <a:r>
              <a:rPr lang="zh-TW" altLang="zh-TW" dirty="0"/>
              <a:t>股票加權指數</a:t>
            </a:r>
            <a:r>
              <a:rPr lang="en-US" altLang="zh-TW" dirty="0"/>
              <a:t>(TAIEX)</a:t>
            </a:r>
            <a:r>
              <a:rPr lang="zh-TW" altLang="zh-TW" dirty="0"/>
              <a:t>為標的</a:t>
            </a:r>
            <a:r>
              <a:rPr lang="zh-TW" altLang="zh-TW" dirty="0" smtClean="0"/>
              <a:t>的</a:t>
            </a:r>
            <a:r>
              <a:rPr lang="en-US" altLang="zh-TW" dirty="0" smtClean="0"/>
              <a:t/>
            </a:r>
            <a:br>
              <a:rPr lang="en-US" altLang="zh-TW" dirty="0" smtClean="0"/>
            </a:br>
            <a:r>
              <a:rPr lang="zh-TW" altLang="zh-TW" u="sng" dirty="0" smtClean="0"/>
              <a:t>台灣</a:t>
            </a:r>
            <a:r>
              <a:rPr lang="zh-TW" altLang="zh-TW" u="sng" dirty="0"/>
              <a:t>選擇權市場和期貨</a:t>
            </a:r>
            <a:r>
              <a:rPr lang="zh-TW" altLang="zh-TW" u="sng" dirty="0" smtClean="0"/>
              <a:t>市場</a:t>
            </a:r>
            <a:endParaRPr lang="en-US" altLang="zh-TW" u="sng" dirty="0" smtClean="0"/>
          </a:p>
          <a:p>
            <a:endParaRPr lang="en-US" altLang="zh-TW" dirty="0"/>
          </a:p>
          <a:p>
            <a:r>
              <a:rPr lang="zh-TW" altLang="zh-TW" dirty="0" smtClean="0"/>
              <a:t>選擇</a:t>
            </a:r>
            <a:r>
              <a:rPr lang="zh-TW" altLang="zh-TW" dirty="0"/>
              <a:t>權檔次是</a:t>
            </a:r>
            <a:r>
              <a:rPr lang="zh-TW" altLang="zh-TW" b="1" dirty="0"/>
              <a:t>履約價最接近該日收盤指數</a:t>
            </a:r>
            <a:r>
              <a:rPr lang="zh-TW" altLang="zh-TW" dirty="0" smtClean="0"/>
              <a:t>的</a:t>
            </a:r>
            <a:r>
              <a:rPr lang="en-US" altLang="zh-TW" dirty="0" smtClean="0"/>
              <a:t/>
            </a:r>
            <a:br>
              <a:rPr lang="en-US" altLang="zh-TW" dirty="0" smtClean="0"/>
            </a:br>
            <a:r>
              <a:rPr lang="zh-TW" altLang="zh-TW" dirty="0" smtClean="0"/>
              <a:t>正負</a:t>
            </a:r>
            <a:r>
              <a:rPr lang="zh-TW" altLang="zh-TW" dirty="0"/>
              <a:t>三</a:t>
            </a:r>
            <a:r>
              <a:rPr lang="zh-TW" altLang="zh-TW" dirty="0" smtClean="0"/>
              <a:t>檔</a:t>
            </a:r>
            <a:r>
              <a:rPr lang="en-US" altLang="zh-TW" dirty="0" smtClean="0">
                <a:sym typeface="Wingdings" pitchFamily="2" charset="2"/>
              </a:rPr>
              <a:t></a:t>
            </a:r>
            <a:r>
              <a:rPr lang="zh-TW" altLang="zh-TW" dirty="0" smtClean="0"/>
              <a:t>最</a:t>
            </a:r>
            <a:r>
              <a:rPr lang="zh-TW" altLang="zh-TW" dirty="0"/>
              <a:t>接近價平的檔次流動性較高並較具指標</a:t>
            </a:r>
            <a:r>
              <a:rPr lang="zh-TW" altLang="zh-TW" dirty="0" smtClean="0"/>
              <a:t>性</a:t>
            </a:r>
            <a:endParaRPr lang="en-US" altLang="zh-TW" dirty="0" smtClean="0"/>
          </a:p>
          <a:p>
            <a:endParaRPr lang="en-US" altLang="zh-TW" dirty="0"/>
          </a:p>
          <a:p>
            <a:r>
              <a:rPr lang="zh-TW" altLang="zh-TW" dirty="0" smtClean="0"/>
              <a:t>藉</a:t>
            </a:r>
            <a:r>
              <a:rPr lang="zh-TW" altLang="zh-TW" dirty="0"/>
              <a:t>由探討災難發生前後的日內資料，應能看出股市巨幅改變對台灣選擇權期貨市場微結構的</a:t>
            </a:r>
            <a:r>
              <a:rPr lang="zh-TW" altLang="zh-TW" dirty="0" smtClean="0"/>
              <a:t>影響</a:t>
            </a:r>
            <a:endParaRPr lang="zh-TW" altLang="zh-TW"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套利筆數</a:t>
            </a:r>
            <a:r>
              <a:rPr lang="zh-TW" altLang="zh-TW" dirty="0" smtClean="0"/>
              <a:t>與</a:t>
            </a:r>
            <a:r>
              <a:rPr lang="zh-TW" altLang="zh-TW" dirty="0"/>
              <a:t>市場深度之</a:t>
            </a:r>
            <a:r>
              <a:rPr lang="zh-TW" altLang="zh-TW" dirty="0" smtClean="0"/>
              <a:t>比較</a:t>
            </a:r>
            <a:endParaRPr lang="zh-TW" altLang="en-US" dirty="0"/>
          </a:p>
        </p:txBody>
      </p:sp>
      <p:sp>
        <p:nvSpPr>
          <p:cNvPr id="7" name="內容版面配置區 6"/>
          <p:cNvSpPr>
            <a:spLocks noGrp="1"/>
          </p:cNvSpPr>
          <p:nvPr>
            <p:ph idx="1"/>
          </p:nvPr>
        </p:nvSpPr>
        <p:spPr/>
        <p:txBody>
          <a:bodyPr>
            <a:normAutofit/>
          </a:bodyPr>
          <a:lstStyle/>
          <a:p>
            <a:pPr>
              <a:lnSpc>
                <a:spcPct val="150000"/>
              </a:lnSpc>
            </a:pPr>
            <a:r>
              <a:rPr lang="zh-TW" altLang="zh-TW" sz="2400" dirty="0"/>
              <a:t>由上一個部分我們得知</a:t>
            </a:r>
            <a:r>
              <a:rPr lang="en-US" altLang="zh-TW" sz="2400" dirty="0"/>
              <a:t>2008</a:t>
            </a:r>
            <a:r>
              <a:rPr lang="zh-TW" altLang="zh-TW" sz="2400" dirty="0"/>
              <a:t>年</a:t>
            </a:r>
            <a:r>
              <a:rPr lang="en-US" altLang="zh-TW" sz="2400" dirty="0"/>
              <a:t>1</a:t>
            </a:r>
            <a:r>
              <a:rPr lang="zh-TW" altLang="zh-TW" sz="2400" dirty="0"/>
              <a:t>月</a:t>
            </a:r>
            <a:r>
              <a:rPr lang="en-US" altLang="zh-TW" sz="2400" dirty="0"/>
              <a:t>22</a:t>
            </a:r>
            <a:r>
              <a:rPr lang="zh-TW" altLang="zh-TW" sz="2400" dirty="0"/>
              <a:t>日在九點四十五分到十點十五分這個區間，履約價</a:t>
            </a:r>
            <a:r>
              <a:rPr lang="en-US" altLang="zh-TW" sz="2400" dirty="0"/>
              <a:t>7100</a:t>
            </a:r>
            <a:r>
              <a:rPr lang="zh-TW" altLang="zh-TW" sz="2400" dirty="0"/>
              <a:t>、</a:t>
            </a:r>
            <a:r>
              <a:rPr lang="en-US" altLang="zh-TW" sz="2400" dirty="0"/>
              <a:t>7200</a:t>
            </a:r>
            <a:r>
              <a:rPr lang="zh-TW" altLang="zh-TW" sz="2400" dirty="0"/>
              <a:t>、</a:t>
            </a:r>
            <a:r>
              <a:rPr lang="en-US" altLang="zh-TW" sz="2400" dirty="0"/>
              <a:t>7300</a:t>
            </a:r>
            <a:r>
              <a:rPr lang="zh-TW" altLang="zh-TW" sz="2400" dirty="0"/>
              <a:t>、</a:t>
            </a:r>
            <a:r>
              <a:rPr lang="en-US" altLang="zh-TW" sz="2400" dirty="0"/>
              <a:t>7400</a:t>
            </a:r>
            <a:r>
              <a:rPr lang="zh-TW" altLang="zh-TW" sz="2400" dirty="0"/>
              <a:t>點的選擇權因為跌停板所以呈現交易鎖死的</a:t>
            </a:r>
            <a:r>
              <a:rPr lang="zh-TW" altLang="zh-TW" sz="2400" dirty="0" smtClean="0"/>
              <a:t>情況</a:t>
            </a:r>
            <a:endParaRPr lang="en-US" altLang="zh-TW" sz="2400" dirty="0" smtClean="0"/>
          </a:p>
          <a:p>
            <a:pPr>
              <a:lnSpc>
                <a:spcPct val="150000"/>
              </a:lnSpc>
            </a:pPr>
            <a:r>
              <a:rPr lang="zh-TW" altLang="zh-TW" sz="2400" dirty="0" smtClean="0"/>
              <a:t>所以</a:t>
            </a:r>
            <a:r>
              <a:rPr lang="zh-TW" altLang="zh-TW" sz="2400" dirty="0"/>
              <a:t>我們做出這幾筆由買賣方觸動的賣權市場深度曲線圖</a:t>
            </a:r>
            <a:endParaRPr lang="zh-TW" altLang="en-US" sz="2400" dirty="0" smtClean="0"/>
          </a:p>
          <a:p>
            <a:pPr>
              <a:lnSpc>
                <a:spcPct val="150000"/>
              </a:lnSpc>
            </a:pPr>
            <a:endParaRPr lang="zh-TW" altLang="en-US"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484784"/>
            <a:ext cx="8229600" cy="4525963"/>
          </a:xfrm>
        </p:spPr>
        <p:txBody>
          <a:bodyPr>
            <a:normAutofit/>
          </a:bodyPr>
          <a:lstStyle/>
          <a:p>
            <a:r>
              <a:rPr lang="zh-TW" altLang="zh-TW" sz="2400" dirty="0"/>
              <a:t>履約價</a:t>
            </a:r>
            <a:r>
              <a:rPr lang="en-US" altLang="zh-TW" sz="2400" dirty="0"/>
              <a:t>7100</a:t>
            </a:r>
            <a:r>
              <a:rPr lang="zh-TW" altLang="zh-TW" sz="2400" dirty="0"/>
              <a:t>、</a:t>
            </a:r>
            <a:r>
              <a:rPr lang="en-US" altLang="zh-TW" sz="2400" dirty="0"/>
              <a:t>7200</a:t>
            </a:r>
            <a:r>
              <a:rPr lang="zh-TW" altLang="zh-TW" sz="2400" dirty="0"/>
              <a:t>點買賣方賣權市場深度差異不大，而</a:t>
            </a:r>
            <a:r>
              <a:rPr lang="en-US" altLang="zh-TW" sz="2400" dirty="0"/>
              <a:t>7400</a:t>
            </a:r>
            <a:r>
              <a:rPr lang="zh-TW" altLang="zh-TW" sz="2400" dirty="0"/>
              <a:t>點賣方賣權明顯較買方買權深度為</a:t>
            </a:r>
            <a:r>
              <a:rPr lang="zh-TW" altLang="zh-TW" sz="2400" dirty="0" smtClean="0"/>
              <a:t>淺</a:t>
            </a:r>
            <a:endParaRPr lang="en-US" altLang="zh-TW" sz="2400" dirty="0" smtClean="0"/>
          </a:p>
          <a:p>
            <a:r>
              <a:rPr lang="zh-TW" altLang="zh-TW" sz="2400" dirty="0" smtClean="0"/>
              <a:t>推測臺</a:t>
            </a:r>
            <a:r>
              <a:rPr lang="zh-TW" altLang="zh-TW" sz="2400" dirty="0"/>
              <a:t>股大跌利於賣權多頭，尤其以收盤價</a:t>
            </a:r>
            <a:r>
              <a:rPr lang="en-US" altLang="zh-TW" sz="2400" dirty="0"/>
              <a:t>7581</a:t>
            </a:r>
            <a:r>
              <a:rPr lang="zh-TW" altLang="zh-TW" sz="2400" dirty="0"/>
              <a:t>點接近的</a:t>
            </a:r>
            <a:r>
              <a:rPr lang="en-US" altLang="zh-TW" sz="2400" dirty="0"/>
              <a:t>7400</a:t>
            </a:r>
            <a:r>
              <a:rPr lang="zh-TW" altLang="zh-TW" sz="2400" dirty="0"/>
              <a:t>檔賣權最為顯著，導致該檔次達到漲停板鎖死</a:t>
            </a:r>
            <a:r>
              <a:rPr lang="zh-TW" altLang="zh-TW" sz="2400" dirty="0" smtClean="0"/>
              <a:t>交易</a:t>
            </a:r>
            <a:endParaRPr lang="en-US" altLang="zh-TW" sz="2400" dirty="0" smtClean="0"/>
          </a:p>
          <a:p>
            <a:r>
              <a:rPr lang="zh-TW" altLang="zh-TW" sz="2400" dirty="0" smtClean="0"/>
              <a:t>因此</a:t>
            </a:r>
            <a:r>
              <a:rPr lang="zh-TW" altLang="zh-TW" sz="2400" dirty="0"/>
              <a:t>賣方賣權對市場價格的影響較大，市場深度較淺，且套利次數較小。</a:t>
            </a:r>
            <a:endParaRPr lang="zh-TW" altLang="en-US" sz="2400" dirty="0"/>
          </a:p>
        </p:txBody>
      </p:sp>
      <p:sp>
        <p:nvSpPr>
          <p:cNvPr id="4" name="標題 1"/>
          <p:cNvSpPr>
            <a:spLocks noGrp="1"/>
          </p:cNvSpPr>
          <p:nvPr>
            <p:ph type="title"/>
          </p:nvPr>
        </p:nvSpPr>
        <p:spPr/>
        <p:txBody>
          <a:bodyPr>
            <a:normAutofit/>
          </a:bodyPr>
          <a:lstStyle/>
          <a:p>
            <a:r>
              <a:rPr lang="zh-TW" altLang="en-US" dirty="0" smtClean="0"/>
              <a:t>套利筆數</a:t>
            </a:r>
            <a:r>
              <a:rPr lang="zh-TW" altLang="zh-TW" dirty="0" smtClean="0"/>
              <a:t>與</a:t>
            </a:r>
            <a:r>
              <a:rPr lang="zh-TW" altLang="zh-TW" dirty="0"/>
              <a:t>市場深度之</a:t>
            </a:r>
            <a:r>
              <a:rPr lang="zh-TW" altLang="zh-TW" dirty="0" smtClean="0"/>
              <a:t>比較</a:t>
            </a:r>
            <a:endParaRPr lang="zh-TW" altLang="en-US" dirty="0"/>
          </a:p>
        </p:txBody>
      </p:sp>
      <p:pic>
        <p:nvPicPr>
          <p:cNvPr id="5" name="圖片 4" descr="https://fbcdn-sphotos-h-a.akamaihd.net/hphotos-ak-prn1/v/t34/10000234_622439501158803_34166922_n.jpg?oh=22a2be36d5d0a01a4d346e3208636627&amp;oe=53121EC7&amp;__gda__=1393690886_c85ee84183b80f548920d5d05d72df8a"/>
          <p:cNvPicPr/>
          <p:nvPr/>
        </p:nvPicPr>
        <p:blipFill>
          <a:blip r:embed="rId3" cstate="print"/>
          <a:srcRect/>
          <a:stretch>
            <a:fillRect/>
          </a:stretch>
        </p:blipFill>
        <p:spPr bwMode="auto">
          <a:xfrm>
            <a:off x="3814891" y="3645025"/>
            <a:ext cx="5329109" cy="3212976"/>
          </a:xfrm>
          <a:prstGeom prst="rect">
            <a:avLst/>
          </a:prstGeom>
          <a:noFill/>
          <a:ln w="9525">
            <a:noFill/>
            <a:miter lim="800000"/>
            <a:headEnd/>
            <a:tailEnd/>
          </a:ln>
        </p:spPr>
      </p:pic>
      <p:sp>
        <p:nvSpPr>
          <p:cNvPr id="6" name="矩形 5"/>
          <p:cNvSpPr/>
          <p:nvPr/>
        </p:nvSpPr>
        <p:spPr>
          <a:xfrm>
            <a:off x="1403648" y="6309320"/>
            <a:ext cx="2262158" cy="369332"/>
          </a:xfrm>
          <a:prstGeom prst="rect">
            <a:avLst/>
          </a:prstGeom>
        </p:spPr>
        <p:txBody>
          <a:bodyPr wrap="none">
            <a:spAutoFit/>
          </a:bodyPr>
          <a:lstStyle/>
          <a:p>
            <a:r>
              <a:rPr lang="zh-TW" altLang="zh-TW" dirty="0" smtClean="0"/>
              <a:t>選擇權賣權市場深度</a:t>
            </a:r>
            <a:endParaRPr lang="zh-TW" alt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zh-TW" dirty="0" smtClean="0"/>
              <a:t>利用</a:t>
            </a:r>
            <a:r>
              <a:rPr lang="zh-TW" altLang="zh-TW" u="sng" dirty="0" smtClean="0"/>
              <a:t>委託</a:t>
            </a:r>
            <a:r>
              <a:rPr lang="zh-TW" altLang="zh-TW" u="sng" dirty="0"/>
              <a:t>單資料</a:t>
            </a:r>
            <a:r>
              <a:rPr lang="zh-TW" altLang="zh-TW" dirty="0"/>
              <a:t>和</a:t>
            </a:r>
            <a:r>
              <a:rPr lang="zh-TW" altLang="zh-TW" u="sng" dirty="0"/>
              <a:t>虛擬</a:t>
            </a:r>
            <a:r>
              <a:rPr lang="zh-TW" altLang="zh-TW" u="sng" dirty="0" smtClean="0"/>
              <a:t>交易所</a:t>
            </a:r>
            <a:r>
              <a:rPr lang="zh-TW" altLang="zh-TW" dirty="0" smtClean="0"/>
              <a:t>還原</a:t>
            </a:r>
            <a:r>
              <a:rPr lang="zh-TW" altLang="zh-TW" dirty="0"/>
              <a:t>市場當時交易的</a:t>
            </a:r>
            <a:r>
              <a:rPr lang="zh-TW" altLang="zh-TW" dirty="0" smtClean="0"/>
              <a:t>狀況</a:t>
            </a:r>
            <a:r>
              <a:rPr lang="en-US" altLang="zh-TW" dirty="0" smtClean="0"/>
              <a:t/>
            </a:r>
            <a:br>
              <a:rPr lang="en-US" altLang="zh-TW" dirty="0" smtClean="0"/>
            </a:br>
            <a:r>
              <a:rPr lang="en-US" altLang="zh-TW" dirty="0" smtClean="0">
                <a:sym typeface="Wingdings" pitchFamily="2" charset="2"/>
              </a:rPr>
              <a:t></a:t>
            </a:r>
            <a:r>
              <a:rPr lang="zh-TW" altLang="zh-TW" dirty="0" smtClean="0"/>
              <a:t>推</a:t>
            </a:r>
            <a:r>
              <a:rPr lang="zh-TW" altLang="zh-TW" dirty="0"/>
              <a:t>得任何一個交易時間點的成交價量</a:t>
            </a:r>
            <a:r>
              <a:rPr lang="zh-TW" altLang="zh-TW" dirty="0" smtClean="0"/>
              <a:t>資訊</a:t>
            </a:r>
            <a:r>
              <a:rPr lang="zh-TW" altLang="en-US" dirty="0" smtClean="0"/>
              <a:t>，</a:t>
            </a:r>
            <a:r>
              <a:rPr lang="zh-TW" altLang="zh-TW" dirty="0" smtClean="0"/>
              <a:t>再</a:t>
            </a:r>
            <a:r>
              <a:rPr lang="zh-TW" altLang="zh-TW" dirty="0"/>
              <a:t>加上未成交買賣單的價量</a:t>
            </a:r>
            <a:r>
              <a:rPr lang="zh-TW" altLang="zh-TW" dirty="0" smtClean="0"/>
              <a:t>分布</a:t>
            </a:r>
            <a:endParaRPr lang="en-US" altLang="zh-TW" dirty="0" smtClean="0"/>
          </a:p>
          <a:p>
            <a:endParaRPr lang="en-US" altLang="zh-TW" dirty="0"/>
          </a:p>
          <a:p>
            <a:r>
              <a:rPr lang="zh-TW" altLang="zh-TW" dirty="0" smtClean="0"/>
              <a:t>分析</a:t>
            </a:r>
            <a:r>
              <a:rPr lang="zh-TW" altLang="en-US" dirty="0" smtClean="0"/>
              <a:t>在</a:t>
            </a:r>
            <a:r>
              <a:rPr lang="zh-TW" altLang="zh-TW" dirty="0" smtClean="0"/>
              <a:t>不同市場</a:t>
            </a:r>
            <a:r>
              <a:rPr lang="zh-TW" altLang="zh-TW" dirty="0"/>
              <a:t>狀況</a:t>
            </a:r>
            <a:r>
              <a:rPr lang="zh-TW" altLang="zh-TW" dirty="0" smtClean="0"/>
              <a:t>下</a:t>
            </a:r>
            <a:r>
              <a:rPr lang="zh-TW" altLang="en-US" dirty="0" smtClean="0"/>
              <a:t>，</a:t>
            </a:r>
            <a:r>
              <a:rPr lang="zh-TW" altLang="zh-TW" u="sng" dirty="0" smtClean="0"/>
              <a:t>買賣</a:t>
            </a:r>
            <a:r>
              <a:rPr lang="zh-TW" altLang="zh-TW" u="sng" dirty="0"/>
              <a:t>委託</a:t>
            </a:r>
            <a:r>
              <a:rPr lang="zh-TW" altLang="zh-TW" u="sng" dirty="0" smtClean="0"/>
              <a:t>單</a:t>
            </a:r>
            <a:r>
              <a:rPr lang="zh-TW" altLang="en-US" u="sng" dirty="0" smtClean="0"/>
              <a:t>量</a:t>
            </a:r>
            <a:r>
              <a:rPr lang="zh-TW" altLang="zh-TW" dirty="0" smtClean="0"/>
              <a:t>對</a:t>
            </a:r>
            <a:r>
              <a:rPr lang="zh-TW" altLang="zh-TW" u="sng" dirty="0"/>
              <a:t>價格變化</a:t>
            </a:r>
            <a:r>
              <a:rPr lang="zh-TW" altLang="zh-TW" dirty="0"/>
              <a:t>的影響，能更明確地定義出當時的市場</a:t>
            </a:r>
            <a:r>
              <a:rPr lang="zh-TW" altLang="zh-TW" dirty="0" smtClean="0"/>
              <a:t>深度</a:t>
            </a:r>
            <a:endParaRPr lang="zh-TW" altLang="zh-TW" dirty="0"/>
          </a:p>
          <a:p>
            <a:endParaRPr lang="zh-TW"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zh-TW" dirty="0" smtClean="0"/>
              <a:t>例如：</a:t>
            </a:r>
            <a:endParaRPr lang="zh-TW" altLang="en-US" dirty="0"/>
          </a:p>
        </p:txBody>
      </p:sp>
      <p:pic>
        <p:nvPicPr>
          <p:cNvPr id="4" name="內容版面配置區 3" descr="http://pic.pimg.tw/jojocash/1313464952-816ab683d64560508dca9e6d0d8a9495.jpg"/>
          <p:cNvPicPr>
            <a:picLocks noGrp="1"/>
          </p:cNvPicPr>
          <p:nvPr>
            <p:ph idx="1"/>
          </p:nvPr>
        </p:nvPicPr>
        <p:blipFill>
          <a:blip r:embed="rId3" cstate="print"/>
          <a:srcRect l="1040" t="5579" r="354" b="47524"/>
          <a:stretch>
            <a:fillRect/>
          </a:stretch>
        </p:blipFill>
        <p:spPr bwMode="auto">
          <a:xfrm>
            <a:off x="1115616" y="1844824"/>
            <a:ext cx="6768752" cy="432048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b="1" dirty="0"/>
              <a:t>成交資訊的篩選與整理</a:t>
            </a:r>
            <a:endParaRPr lang="zh-TW" altLang="en-US" dirty="0"/>
          </a:p>
        </p:txBody>
      </p:sp>
      <p:sp>
        <p:nvSpPr>
          <p:cNvPr id="3" name="內容版面配置區 2"/>
          <p:cNvSpPr>
            <a:spLocks noGrp="1"/>
          </p:cNvSpPr>
          <p:nvPr>
            <p:ph idx="1"/>
          </p:nvPr>
        </p:nvSpPr>
        <p:spPr/>
        <p:txBody>
          <a:bodyPr>
            <a:normAutofit fontScale="92500" lnSpcReduction="20000"/>
          </a:bodyPr>
          <a:lstStyle/>
          <a:p>
            <a:r>
              <a:rPr lang="en-US" altLang="zh-TW" dirty="0"/>
              <a:t>step1</a:t>
            </a:r>
            <a:r>
              <a:rPr lang="en-US" altLang="zh-TW" dirty="0" smtClean="0"/>
              <a:t>—</a:t>
            </a:r>
            <a:br>
              <a:rPr lang="en-US" altLang="zh-TW" dirty="0" smtClean="0"/>
            </a:br>
            <a:r>
              <a:rPr lang="zh-TW" altLang="zh-TW" dirty="0" smtClean="0"/>
              <a:t>取出</a:t>
            </a:r>
            <a:r>
              <a:rPr lang="zh-TW" altLang="zh-TW" dirty="0"/>
              <a:t>履約價最貼近該日收盤指數的正負三檔選擇</a:t>
            </a:r>
            <a:r>
              <a:rPr lang="zh-TW" altLang="zh-TW" dirty="0" smtClean="0"/>
              <a:t>權</a:t>
            </a:r>
            <a:endParaRPr lang="en-US" altLang="zh-TW" dirty="0" smtClean="0"/>
          </a:p>
          <a:p>
            <a:endParaRPr lang="zh-TW" altLang="zh-TW" dirty="0"/>
          </a:p>
          <a:p>
            <a:r>
              <a:rPr lang="en-US" altLang="zh-TW" dirty="0"/>
              <a:t>step2—</a:t>
            </a:r>
            <a:r>
              <a:rPr lang="zh-TW" altLang="zh-TW" dirty="0"/>
              <a:t>利用成交時間序列作</a:t>
            </a:r>
            <a:r>
              <a:rPr lang="zh-TW" altLang="zh-TW" dirty="0" smtClean="0"/>
              <a:t>排序</a:t>
            </a:r>
            <a:endParaRPr lang="en-US" altLang="zh-TW" dirty="0" smtClean="0"/>
          </a:p>
          <a:p>
            <a:endParaRPr lang="zh-TW" altLang="zh-TW" dirty="0"/>
          </a:p>
          <a:p>
            <a:r>
              <a:rPr lang="en-US" altLang="zh-TW" dirty="0"/>
              <a:t>Step3—</a:t>
            </a:r>
            <a:r>
              <a:rPr lang="zh-TW" altLang="zh-TW" dirty="0"/>
              <a:t>依成交資訊中的成交量作分類及</a:t>
            </a:r>
            <a:r>
              <a:rPr lang="zh-TW" altLang="zh-TW" dirty="0" smtClean="0"/>
              <a:t>統計</a:t>
            </a:r>
            <a:endParaRPr lang="en-US" altLang="zh-TW" dirty="0" smtClean="0"/>
          </a:p>
          <a:p>
            <a:endParaRPr lang="zh-TW" altLang="zh-TW" dirty="0"/>
          </a:p>
          <a:p>
            <a:r>
              <a:rPr lang="en-US" altLang="zh-TW" dirty="0"/>
              <a:t>Step4</a:t>
            </a:r>
            <a:r>
              <a:rPr lang="en-US" altLang="zh-TW" dirty="0" smtClean="0"/>
              <a:t>—</a:t>
            </a:r>
            <a:br>
              <a:rPr lang="en-US" altLang="zh-TW" dirty="0" smtClean="0"/>
            </a:br>
            <a:r>
              <a:rPr lang="zh-TW" altLang="zh-TW" dirty="0" smtClean="0"/>
              <a:t>依</a:t>
            </a:r>
            <a:r>
              <a:rPr lang="zh-TW" altLang="zh-TW" dirty="0"/>
              <a:t>該委託單為買、賣方驅動來分類及</a:t>
            </a:r>
            <a:r>
              <a:rPr lang="zh-TW" altLang="zh-TW" dirty="0" smtClean="0"/>
              <a:t>統計</a:t>
            </a:r>
            <a:endParaRPr lang="zh-TW" altLang="zh-TW" dirty="0"/>
          </a:p>
          <a:p>
            <a:endParaRPr lang="zh-TW"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變數</a:t>
            </a:r>
            <a:r>
              <a:rPr lang="en-US" altLang="zh-TW" dirty="0"/>
              <a:t>I</a:t>
            </a:r>
            <a:endParaRPr lang="zh-TW" altLang="en-US" dirty="0"/>
          </a:p>
        </p:txBody>
      </p:sp>
      <p:pic>
        <p:nvPicPr>
          <p:cNvPr id="1028" name="Picture 4"/>
          <p:cNvPicPr>
            <a:picLocks noGrp="1" noChangeAspect="1" noChangeArrowheads="1"/>
          </p:cNvPicPr>
          <p:nvPr>
            <p:ph idx="1"/>
          </p:nvPr>
        </p:nvPicPr>
        <p:blipFill>
          <a:blip r:embed="rId3" cstate="print"/>
          <a:srcRect/>
          <a:stretch>
            <a:fillRect/>
          </a:stretch>
        </p:blipFill>
        <p:spPr bwMode="auto">
          <a:xfrm>
            <a:off x="611560" y="1747242"/>
            <a:ext cx="5771740" cy="2113806"/>
          </a:xfrm>
          <a:prstGeom prst="rect">
            <a:avLst/>
          </a:prstGeom>
          <a:noFill/>
          <a:ln w="9525">
            <a:noFill/>
            <a:miter lim="800000"/>
            <a:headEnd/>
            <a:tailEnd/>
          </a:ln>
        </p:spPr>
      </p:pic>
      <p:sp>
        <p:nvSpPr>
          <p:cNvPr id="7" name="文字方塊 6"/>
          <p:cNvSpPr txBox="1"/>
          <p:nvPr/>
        </p:nvSpPr>
        <p:spPr>
          <a:xfrm>
            <a:off x="755576" y="4221088"/>
            <a:ext cx="7488832" cy="954107"/>
          </a:xfrm>
          <a:prstGeom prst="rect">
            <a:avLst/>
          </a:prstGeom>
          <a:noFill/>
        </p:spPr>
        <p:txBody>
          <a:bodyPr wrap="square" rtlCol="0">
            <a:spAutoFit/>
          </a:bodyPr>
          <a:lstStyle/>
          <a:p>
            <a:r>
              <a:rPr lang="zh-TW" altLang="zh-TW" sz="2800" dirty="0"/>
              <a:t>交易的買賣方向，用來區分該筆成交是由買方還是賣方</a:t>
            </a:r>
            <a:r>
              <a:rPr lang="zh-TW" altLang="zh-TW" sz="2800" dirty="0" smtClean="0"/>
              <a:t>觸動</a:t>
            </a:r>
            <a:endParaRPr lang="zh-TW"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lvl="0"/>
            <a:r>
              <a:rPr lang="zh-TW" altLang="zh-TW" b="1" dirty="0"/>
              <a:t>變數定義</a:t>
            </a:r>
            <a:r>
              <a:rPr lang="zh-TW" altLang="zh-TW" b="1" dirty="0" smtClean="0"/>
              <a:t>：</a:t>
            </a:r>
            <a:endParaRPr lang="zh-TW" altLang="en-US" dirty="0"/>
          </a:p>
        </p:txBody>
      </p:sp>
      <p:pic>
        <p:nvPicPr>
          <p:cNvPr id="2050" name="Picture 2"/>
          <p:cNvPicPr>
            <a:picLocks noChangeAspect="1" noChangeArrowheads="1"/>
          </p:cNvPicPr>
          <p:nvPr/>
        </p:nvPicPr>
        <p:blipFill>
          <a:blip r:embed="rId2" cstate="print"/>
          <a:srcRect/>
          <a:stretch>
            <a:fillRect/>
          </a:stretch>
        </p:blipFill>
        <p:spPr bwMode="auto">
          <a:xfrm>
            <a:off x="755576" y="1404193"/>
            <a:ext cx="7583101" cy="2024807"/>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323528" y="3356992"/>
            <a:ext cx="8730063" cy="1584176"/>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323528" y="4983263"/>
            <a:ext cx="7704856" cy="1184424"/>
          </a:xfrm>
          <a:prstGeom prst="rect">
            <a:avLst/>
          </a:prstGeom>
          <a:noFill/>
          <a:ln w="9525">
            <a:noFill/>
            <a:miter lim="800000"/>
            <a:headEnd/>
            <a:tailEnd/>
          </a:ln>
        </p:spPr>
      </p:pic>
      <p:pic>
        <p:nvPicPr>
          <p:cNvPr id="2053" name="Picture 5"/>
          <p:cNvPicPr>
            <a:picLocks noChangeAspect="1" noChangeArrowheads="1"/>
          </p:cNvPicPr>
          <p:nvPr/>
        </p:nvPicPr>
        <p:blipFill>
          <a:blip r:embed="rId5" cstate="print"/>
          <a:srcRect/>
          <a:stretch>
            <a:fillRect/>
          </a:stretch>
        </p:blipFill>
        <p:spPr bwMode="auto">
          <a:xfrm>
            <a:off x="755576" y="2420888"/>
            <a:ext cx="6651265" cy="936104"/>
          </a:xfrm>
          <a:prstGeom prst="rect">
            <a:avLst/>
          </a:prstGeom>
          <a:noFill/>
          <a:ln w="76200">
            <a:solidFill>
              <a:srgbClr val="FF00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053"/>
                                        </p:tgtEl>
                                        <p:attrNameLst>
                                          <p:attrName>style.visibility</p:attrName>
                                        </p:attrNameLst>
                                      </p:cBhvr>
                                      <p:to>
                                        <p:strVal val="visible"/>
                                      </p:to>
                                    </p:set>
                                    <p:animEffect transition="in" filter="box(in)">
                                      <p:cBhvr>
                                        <p:cTn id="7" dur="500"/>
                                        <p:tgtEl>
                                          <p:spTgt spid="205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nodeType="clickEffect">
                                  <p:stCondLst>
                                    <p:cond delay="0"/>
                                  </p:stCondLst>
                                  <p:childTnLst>
                                    <p:animEffect transition="out" filter="box(in)">
                                      <p:cBhvr>
                                        <p:cTn id="11" dur="500"/>
                                        <p:tgtEl>
                                          <p:spTgt spid="2053"/>
                                        </p:tgtEl>
                                      </p:cBhvr>
                                    </p:animEffect>
                                    <p:set>
                                      <p:cBhvr>
                                        <p:cTn id="12" dur="1" fill="hold">
                                          <p:stCondLst>
                                            <p:cond delay="499"/>
                                          </p:stCondLst>
                                        </p:cTn>
                                        <p:tgtEl>
                                          <p:spTgt spid="205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en-US" altLang="zh-TW" dirty="0" smtClean="0"/>
          </a:p>
          <a:p>
            <a:endParaRPr lang="en-US" altLang="zh-TW" dirty="0"/>
          </a:p>
          <a:p>
            <a:endParaRPr lang="en-US" altLang="zh-TW" dirty="0" smtClean="0"/>
          </a:p>
          <a:p>
            <a:endParaRPr lang="en-US" altLang="zh-TW" dirty="0"/>
          </a:p>
          <a:p>
            <a:r>
              <a:rPr lang="zh-TW" altLang="zh-TW" dirty="0" smtClean="0"/>
              <a:t>市場深度</a:t>
            </a:r>
            <a:r>
              <a:rPr lang="en-US" altLang="zh-TW" dirty="0" smtClean="0">
                <a:sym typeface="Wingdings" pitchFamily="2" charset="2"/>
              </a:rPr>
              <a:t></a:t>
            </a:r>
          </a:p>
          <a:p>
            <a:r>
              <a:rPr lang="zh-TW" altLang="zh-TW" dirty="0" smtClean="0"/>
              <a:t>買</a:t>
            </a:r>
            <a:r>
              <a:rPr lang="zh-TW" altLang="zh-TW" dirty="0"/>
              <a:t>、賣單觸動的不同成交量到底會造成該檔次多少價格變動效果的</a:t>
            </a:r>
            <a:r>
              <a:rPr lang="zh-TW" altLang="zh-TW" dirty="0" smtClean="0"/>
              <a:t>總合</a:t>
            </a:r>
            <a:endParaRPr lang="zh-TW" altLang="en-US" dirty="0"/>
          </a:p>
        </p:txBody>
      </p:sp>
      <p:pic>
        <p:nvPicPr>
          <p:cNvPr id="3074" name="Picture 2"/>
          <p:cNvPicPr>
            <a:picLocks noChangeAspect="1" noChangeArrowheads="1"/>
          </p:cNvPicPr>
          <p:nvPr/>
        </p:nvPicPr>
        <p:blipFill>
          <a:blip r:embed="rId2" cstate="print"/>
          <a:srcRect/>
          <a:stretch>
            <a:fillRect/>
          </a:stretch>
        </p:blipFill>
        <p:spPr bwMode="auto">
          <a:xfrm>
            <a:off x="541517" y="1556792"/>
            <a:ext cx="3742451" cy="1540371"/>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4499992" y="2132856"/>
            <a:ext cx="4430770" cy="9155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zh-TW" dirty="0"/>
              <a:t>以</a:t>
            </a:r>
            <a:r>
              <a:rPr lang="en-US" altLang="zh-TW" dirty="0"/>
              <a:t>2008</a:t>
            </a:r>
            <a:r>
              <a:rPr lang="zh-TW" altLang="zh-TW" dirty="0"/>
              <a:t>年</a:t>
            </a:r>
            <a:r>
              <a:rPr lang="en-US" altLang="zh-TW" dirty="0"/>
              <a:t>1</a:t>
            </a:r>
            <a:r>
              <a:rPr lang="zh-TW" altLang="zh-TW" dirty="0"/>
              <a:t>月</a:t>
            </a:r>
            <a:r>
              <a:rPr lang="en-US" altLang="zh-TW" dirty="0"/>
              <a:t>21</a:t>
            </a:r>
            <a:r>
              <a:rPr lang="zh-TW" altLang="zh-TW" dirty="0"/>
              <a:t>日的台灣選擇權市場買權</a:t>
            </a:r>
            <a:r>
              <a:rPr lang="en-US" altLang="zh-TW" dirty="0"/>
              <a:t>(X=7900)</a:t>
            </a:r>
            <a:r>
              <a:rPr lang="zh-TW" altLang="zh-TW" dirty="0"/>
              <a:t>買方觸動成交資訊為例</a:t>
            </a:r>
            <a:endParaRPr lang="zh-TW" altLang="en-US" dirty="0"/>
          </a:p>
        </p:txBody>
      </p:sp>
      <p:pic>
        <p:nvPicPr>
          <p:cNvPr id="4098" name="Picture 2"/>
          <p:cNvPicPr>
            <a:picLocks noGrp="1" noChangeAspect="1" noChangeArrowheads="1"/>
          </p:cNvPicPr>
          <p:nvPr>
            <p:ph idx="1"/>
          </p:nvPr>
        </p:nvPicPr>
        <p:blipFill>
          <a:blip r:embed="rId3" cstate="print"/>
          <a:srcRect/>
          <a:stretch>
            <a:fillRect/>
          </a:stretch>
        </p:blipFill>
        <p:spPr bwMode="auto">
          <a:xfrm>
            <a:off x="457200" y="2144448"/>
            <a:ext cx="8229600" cy="343746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TotalTime>
  <Words>1899</Words>
  <Application>Microsoft Office PowerPoint</Application>
  <PresentationFormat>如螢幕大小 (4:3)</PresentationFormat>
  <Paragraphs>124</Paragraphs>
  <Slides>21</Slides>
  <Notes>15</Notes>
  <HiddenSlides>0</HiddenSlides>
  <MMClips>0</MMClips>
  <ScaleCrop>false</ScaleCrop>
  <HeadingPairs>
    <vt:vector size="4" baseType="variant">
      <vt:variant>
        <vt:lpstr>佈景主題</vt:lpstr>
      </vt:variant>
      <vt:variant>
        <vt:i4>1</vt:i4>
      </vt:variant>
      <vt:variant>
        <vt:lpstr>投影片標題</vt:lpstr>
      </vt:variant>
      <vt:variant>
        <vt:i4>21</vt:i4>
      </vt:variant>
    </vt:vector>
  </HeadingPairs>
  <TitlesOfParts>
    <vt:vector size="22" baseType="lpstr">
      <vt:lpstr>Office 佈景主題</vt:lpstr>
      <vt:lpstr>以資訊技術還原台指期權市場即時買賣報價資訊並分析套利機會，市場深度及市場效率之關聯 </vt:lpstr>
      <vt:lpstr>研究對象</vt:lpstr>
      <vt:lpstr>投影片 3</vt:lpstr>
      <vt:lpstr>例如：</vt:lpstr>
      <vt:lpstr>成交資訊的篩選與整理</vt:lpstr>
      <vt:lpstr>變數I</vt:lpstr>
      <vt:lpstr>變數定義：</vt:lpstr>
      <vt:lpstr>投影片 8</vt:lpstr>
      <vt:lpstr>以2008年1月21日的台灣選擇權市場買權(X=7900)買方觸動成交資訊為例</vt:lpstr>
      <vt:lpstr>2008年1月21日的台灣選擇權市場買權(X=7900)買方觸動成交資訊為例</vt:lpstr>
      <vt:lpstr>實證結果</vt:lpstr>
      <vt:lpstr>投影片 12</vt:lpstr>
      <vt:lpstr>投影片 13</vt:lpstr>
      <vt:lpstr>投影片 14</vt:lpstr>
      <vt:lpstr>套利筆數</vt:lpstr>
      <vt:lpstr>重大事件對套利筆數的影響</vt:lpstr>
      <vt:lpstr>重大事件對套利筆數的影響</vt:lpstr>
      <vt:lpstr>重大事件對套利筆數的影響</vt:lpstr>
      <vt:lpstr>投影片 19</vt:lpstr>
      <vt:lpstr>套利筆數與市場深度之比較</vt:lpstr>
      <vt:lpstr>套利筆數與市場深度之比較</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sl123</dc:creator>
  <cp:lastModifiedBy>IIM</cp:lastModifiedBy>
  <cp:revision>18</cp:revision>
  <dcterms:created xsi:type="dcterms:W3CDTF">2014-03-03T12:13:58Z</dcterms:created>
  <dcterms:modified xsi:type="dcterms:W3CDTF">2014-04-07T04:11:16Z</dcterms:modified>
</cp:coreProperties>
</file>